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8" r:id="rId1"/>
  </p:sldMasterIdLst>
  <p:notesMasterIdLst>
    <p:notesMasterId r:id="rId211"/>
  </p:notesMasterIdLst>
  <p:sldIdLst>
    <p:sldId id="256" r:id="rId2"/>
    <p:sldId id="465" r:id="rId3"/>
    <p:sldId id="459" r:id="rId4"/>
    <p:sldId id="257" r:id="rId5"/>
    <p:sldId id="447" r:id="rId6"/>
    <p:sldId id="258" r:id="rId7"/>
    <p:sldId id="259" r:id="rId8"/>
    <p:sldId id="260" r:id="rId9"/>
    <p:sldId id="450" r:id="rId10"/>
    <p:sldId id="457" r:id="rId11"/>
    <p:sldId id="460" r:id="rId12"/>
    <p:sldId id="451" r:id="rId13"/>
    <p:sldId id="443" r:id="rId14"/>
    <p:sldId id="452" r:id="rId15"/>
    <p:sldId id="444" r:id="rId16"/>
    <p:sldId id="261" r:id="rId17"/>
    <p:sldId id="262" r:id="rId18"/>
    <p:sldId id="453" r:id="rId19"/>
    <p:sldId id="454" r:id="rId20"/>
    <p:sldId id="445" r:id="rId21"/>
    <p:sldId id="352" r:id="rId22"/>
    <p:sldId id="353" r:id="rId23"/>
    <p:sldId id="354" r:id="rId24"/>
    <p:sldId id="355" r:id="rId25"/>
    <p:sldId id="455" r:id="rId26"/>
    <p:sldId id="263" r:id="rId27"/>
    <p:sldId id="264" r:id="rId28"/>
    <p:sldId id="265" r:id="rId29"/>
    <p:sldId id="266" r:id="rId30"/>
    <p:sldId id="267" r:id="rId31"/>
    <p:sldId id="268" r:id="rId32"/>
    <p:sldId id="269" r:id="rId33"/>
    <p:sldId id="270" r:id="rId34"/>
    <p:sldId id="271" r:id="rId35"/>
    <p:sldId id="272" r:id="rId36"/>
    <p:sldId id="273" r:id="rId37"/>
    <p:sldId id="274" r:id="rId38"/>
    <p:sldId id="275" r:id="rId39"/>
    <p:sldId id="276" r:id="rId40"/>
    <p:sldId id="448" r:id="rId41"/>
    <p:sldId id="277" r:id="rId42"/>
    <p:sldId id="278" r:id="rId43"/>
    <p:sldId id="279" r:id="rId44"/>
    <p:sldId id="280" r:id="rId45"/>
    <p:sldId id="281" r:id="rId46"/>
    <p:sldId id="282" r:id="rId47"/>
    <p:sldId id="283" r:id="rId48"/>
    <p:sldId id="461" r:id="rId49"/>
    <p:sldId id="456" r:id="rId50"/>
    <p:sldId id="284" r:id="rId51"/>
    <p:sldId id="285" r:id="rId52"/>
    <p:sldId id="286" r:id="rId53"/>
    <p:sldId id="287" r:id="rId54"/>
    <p:sldId id="288" r:id="rId55"/>
    <p:sldId id="289" r:id="rId56"/>
    <p:sldId id="290" r:id="rId57"/>
    <p:sldId id="291" r:id="rId58"/>
    <p:sldId id="292" r:id="rId59"/>
    <p:sldId id="293" r:id="rId60"/>
    <p:sldId id="294" r:id="rId61"/>
    <p:sldId id="295" r:id="rId62"/>
    <p:sldId id="296" r:id="rId63"/>
    <p:sldId id="297" r:id="rId64"/>
    <p:sldId id="298" r:id="rId65"/>
    <p:sldId id="299" r:id="rId66"/>
    <p:sldId id="300" r:id="rId67"/>
    <p:sldId id="301" r:id="rId68"/>
    <p:sldId id="302" r:id="rId69"/>
    <p:sldId id="303" r:id="rId70"/>
    <p:sldId id="304" r:id="rId71"/>
    <p:sldId id="305" r:id="rId72"/>
    <p:sldId id="306" r:id="rId73"/>
    <p:sldId id="307" r:id="rId74"/>
    <p:sldId id="308" r:id="rId75"/>
    <p:sldId id="309" r:id="rId76"/>
    <p:sldId id="310" r:id="rId77"/>
    <p:sldId id="311" r:id="rId78"/>
    <p:sldId id="312" r:id="rId79"/>
    <p:sldId id="313" r:id="rId80"/>
    <p:sldId id="314" r:id="rId81"/>
    <p:sldId id="315" r:id="rId82"/>
    <p:sldId id="316" r:id="rId83"/>
    <p:sldId id="317" r:id="rId84"/>
    <p:sldId id="318" r:id="rId85"/>
    <p:sldId id="319" r:id="rId86"/>
    <p:sldId id="320" r:id="rId87"/>
    <p:sldId id="321" r:id="rId88"/>
    <p:sldId id="322" r:id="rId89"/>
    <p:sldId id="323" r:id="rId90"/>
    <p:sldId id="324" r:id="rId91"/>
    <p:sldId id="449" r:id="rId92"/>
    <p:sldId id="328" r:id="rId93"/>
    <p:sldId id="325" r:id="rId94"/>
    <p:sldId id="326" r:id="rId95"/>
    <p:sldId id="327" r:id="rId96"/>
    <p:sldId id="329" r:id="rId97"/>
    <p:sldId id="330" r:id="rId98"/>
    <p:sldId id="331" r:id="rId99"/>
    <p:sldId id="332" r:id="rId100"/>
    <p:sldId id="333" r:id="rId101"/>
    <p:sldId id="334" r:id="rId102"/>
    <p:sldId id="335" r:id="rId103"/>
    <p:sldId id="336" r:id="rId104"/>
    <p:sldId id="337" r:id="rId105"/>
    <p:sldId id="458" r:id="rId106"/>
    <p:sldId id="338" r:id="rId107"/>
    <p:sldId id="339" r:id="rId108"/>
    <p:sldId id="340" r:id="rId109"/>
    <p:sldId id="341" r:id="rId110"/>
    <p:sldId id="342" r:id="rId111"/>
    <p:sldId id="343" r:id="rId112"/>
    <p:sldId id="344" r:id="rId113"/>
    <p:sldId id="345" r:id="rId114"/>
    <p:sldId id="346" r:id="rId115"/>
    <p:sldId id="347" r:id="rId116"/>
    <p:sldId id="348" r:id="rId117"/>
    <p:sldId id="349" r:id="rId118"/>
    <p:sldId id="350" r:id="rId119"/>
    <p:sldId id="463" r:id="rId120"/>
    <p:sldId id="462" r:id="rId121"/>
    <p:sldId id="464" r:id="rId122"/>
    <p:sldId id="351" r:id="rId123"/>
    <p:sldId id="356" r:id="rId124"/>
    <p:sldId id="357" r:id="rId125"/>
    <p:sldId id="358" r:id="rId126"/>
    <p:sldId id="359" r:id="rId127"/>
    <p:sldId id="360" r:id="rId128"/>
    <p:sldId id="361" r:id="rId129"/>
    <p:sldId id="362" r:id="rId130"/>
    <p:sldId id="363" r:id="rId131"/>
    <p:sldId id="364" r:id="rId132"/>
    <p:sldId id="365" r:id="rId133"/>
    <p:sldId id="366" r:id="rId134"/>
    <p:sldId id="367" r:id="rId135"/>
    <p:sldId id="368" r:id="rId136"/>
    <p:sldId id="369" r:id="rId137"/>
    <p:sldId id="370" r:id="rId138"/>
    <p:sldId id="371" r:id="rId139"/>
    <p:sldId id="372" r:id="rId140"/>
    <p:sldId id="373" r:id="rId141"/>
    <p:sldId id="374" r:id="rId142"/>
    <p:sldId id="375" r:id="rId143"/>
    <p:sldId id="376" r:id="rId144"/>
    <p:sldId id="377" r:id="rId145"/>
    <p:sldId id="378" r:id="rId146"/>
    <p:sldId id="379" r:id="rId147"/>
    <p:sldId id="380" r:id="rId148"/>
    <p:sldId id="381" r:id="rId149"/>
    <p:sldId id="382" r:id="rId150"/>
    <p:sldId id="383" r:id="rId151"/>
    <p:sldId id="384" r:id="rId152"/>
    <p:sldId id="385" r:id="rId153"/>
    <p:sldId id="386" r:id="rId154"/>
    <p:sldId id="387" r:id="rId155"/>
    <p:sldId id="388" r:id="rId156"/>
    <p:sldId id="389" r:id="rId157"/>
    <p:sldId id="390" r:id="rId158"/>
    <p:sldId id="391" r:id="rId159"/>
    <p:sldId id="392" r:id="rId160"/>
    <p:sldId id="393" r:id="rId161"/>
    <p:sldId id="394" r:id="rId162"/>
    <p:sldId id="395" r:id="rId163"/>
    <p:sldId id="396" r:id="rId164"/>
    <p:sldId id="397" r:id="rId165"/>
    <p:sldId id="398" r:id="rId166"/>
    <p:sldId id="399" r:id="rId167"/>
    <p:sldId id="400" r:id="rId168"/>
    <p:sldId id="401" r:id="rId169"/>
    <p:sldId id="402" r:id="rId170"/>
    <p:sldId id="403" r:id="rId171"/>
    <p:sldId id="404" r:id="rId172"/>
    <p:sldId id="405" r:id="rId173"/>
    <p:sldId id="406" r:id="rId174"/>
    <p:sldId id="407" r:id="rId175"/>
    <p:sldId id="408" r:id="rId176"/>
    <p:sldId id="409" r:id="rId177"/>
    <p:sldId id="410" r:id="rId178"/>
    <p:sldId id="411" r:id="rId179"/>
    <p:sldId id="412" r:id="rId180"/>
    <p:sldId id="413" r:id="rId181"/>
    <p:sldId id="414" r:id="rId182"/>
    <p:sldId id="415" r:id="rId183"/>
    <p:sldId id="416" r:id="rId184"/>
    <p:sldId id="417" r:id="rId185"/>
    <p:sldId id="418" r:id="rId186"/>
    <p:sldId id="419" r:id="rId187"/>
    <p:sldId id="420" r:id="rId188"/>
    <p:sldId id="421" r:id="rId189"/>
    <p:sldId id="422" r:id="rId190"/>
    <p:sldId id="423" r:id="rId191"/>
    <p:sldId id="424" r:id="rId192"/>
    <p:sldId id="425" r:id="rId193"/>
    <p:sldId id="426" r:id="rId194"/>
    <p:sldId id="427" r:id="rId195"/>
    <p:sldId id="428" r:id="rId196"/>
    <p:sldId id="429" r:id="rId197"/>
    <p:sldId id="430" r:id="rId198"/>
    <p:sldId id="431" r:id="rId199"/>
    <p:sldId id="432" r:id="rId200"/>
    <p:sldId id="433" r:id="rId201"/>
    <p:sldId id="434" r:id="rId202"/>
    <p:sldId id="435" r:id="rId203"/>
    <p:sldId id="436" r:id="rId204"/>
    <p:sldId id="437" r:id="rId205"/>
    <p:sldId id="438" r:id="rId206"/>
    <p:sldId id="439" r:id="rId207"/>
    <p:sldId id="440" r:id="rId208"/>
    <p:sldId id="441" r:id="rId209"/>
    <p:sldId id="442" r:id="rId210"/>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ECDD"/>
          </a:solidFill>
        </a:fill>
      </a:tcStyle>
    </a:wholeTbl>
    <a:band2H>
      <a:tcTxStyle/>
      <a:tcStyle>
        <a:tcBdr/>
        <a:fill>
          <a:solidFill>
            <a:srgbClr val="E6F6EF"/>
          </a:solidFill>
        </a:fill>
      </a:tcStyle>
    </a:band2H>
    <a:firstCol>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Col>
    <a:la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lastRow>
    <a:fir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wholeTbl>
    <a:band2H>
      <a:tcTxStyle/>
      <a:tcStyle>
        <a:tcBdr/>
        <a:fill>
          <a:solidFill>
            <a:schemeClr val="accent3">
              <a:lumOff val="44000"/>
            </a:schemeClr>
          </a:solidFill>
        </a:fill>
      </a:tcStyle>
    </a:band2H>
    <a:firstCol>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Col>
    <a:la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lastRow>
    <a:fir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CCCE6"/>
          </a:solidFill>
        </a:fill>
      </a:tcStyle>
    </a:wholeTbl>
    <a:band2H>
      <a:tcTxStyle/>
      <a:tcStyle>
        <a:tcBdr/>
        <a:fill>
          <a:solidFill>
            <a:srgbClr val="E7E7F3"/>
          </a:solidFill>
        </a:fill>
      </a:tcStyle>
    </a:band2H>
    <a:firstCol>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Col>
    <a:la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lastRow>
    <a:fir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3">
              <a:lumOff val="44000"/>
            </a:schemeClr>
          </a:solidFill>
        </a:fill>
      </a:tcStyle>
    </a:band2H>
    <a:firstCol>
      <a:tcTxStyle b="on" i="off">
        <a:font>
          <a:latin typeface="Arial"/>
          <a:ea typeface="Arial"/>
          <a:cs typeface="Arial"/>
        </a:font>
        <a:schemeClr val="accent3">
          <a:lumOff val="44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3">
              <a:lumOff val="44000"/>
            </a:schemeClr>
          </a:solidFill>
        </a:fill>
      </a:tcStyle>
    </a:lastRow>
    <a:firstRow>
      <a:tcTxStyle b="on" i="off">
        <a:font>
          <a:latin typeface="Arial"/>
          <a:ea typeface="Arial"/>
          <a:cs typeface="Arial"/>
        </a:font>
        <a:schemeClr val="accent3">
          <a:lumOff val="44000"/>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Col>
    <a:la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lastRow>
    <a:fir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chemeClr val="accent3">
              <a:lumOff val="44000"/>
            </a:schemeClr>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68" autoAdjust="0"/>
    <p:restoredTop sz="74326" autoAdjust="0"/>
  </p:normalViewPr>
  <p:slideViewPr>
    <p:cSldViewPr snapToGrid="0">
      <p:cViewPr>
        <p:scale>
          <a:sx n="75" d="100"/>
          <a:sy n="75" d="100"/>
        </p:scale>
        <p:origin x="1218" y="6"/>
      </p:cViewPr>
      <p:guideLst/>
    </p:cSldViewPr>
  </p:slideViewPr>
  <p:outlineViewPr>
    <p:cViewPr>
      <p:scale>
        <a:sx n="33" d="100"/>
        <a:sy n="33" d="100"/>
      </p:scale>
      <p:origin x="0" y="-78618"/>
    </p:cViewPr>
  </p:outlineViewPr>
  <p:notesTextViewPr>
    <p:cViewPr>
      <p:scale>
        <a:sx n="1" d="1"/>
        <a:sy n="1" d="1"/>
      </p:scale>
      <p:origin x="0" y="0"/>
    </p:cViewPr>
  </p:notesTextViewPr>
  <p:sorterViewPr>
    <p:cViewPr>
      <p:scale>
        <a:sx n="120" d="100"/>
        <a:sy n="120" d="100"/>
      </p:scale>
      <p:origin x="0" y="-34542"/>
    </p:cViewPr>
  </p:sorterViewPr>
  <p:notesViewPr>
    <p:cSldViewPr snapToGrid="0">
      <p:cViewPr varScale="1">
        <p:scale>
          <a:sx n="101" d="100"/>
          <a:sy n="101" d="100"/>
        </p:scale>
        <p:origin x="1170" y="108"/>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theme" Target="theme/theme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tableStyles" Target="tableStyle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notesMaster" Target="notesMasters/notes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presProps" Target="presProps.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2857500" y="514350"/>
            <a:ext cx="3429000" cy="2571750"/>
          </a:xfrm>
          <a:prstGeom prst="rect">
            <a:avLst/>
          </a:prstGeom>
        </p:spPr>
        <p:txBody>
          <a:bodyPr/>
          <a:lstStyle/>
          <a:p>
            <a:endParaRPr/>
          </a:p>
        </p:txBody>
      </p:sp>
      <p:sp>
        <p:nvSpPr>
          <p:cNvPr id="92" name="Shape 92"/>
          <p:cNvSpPr>
            <a:spLocks noGrp="1"/>
          </p:cNvSpPr>
          <p:nvPr>
            <p:ph type="body" sz="quarter" idx="1"/>
          </p:nvPr>
        </p:nvSpPr>
        <p:spPr>
          <a:xfrm>
            <a:off x="1219200" y="3257550"/>
            <a:ext cx="6705600" cy="3086100"/>
          </a:xfrm>
          <a:prstGeom prst="rect">
            <a:avLst/>
          </a:prstGeom>
        </p:spPr>
        <p:txBody>
          <a:bodyPr/>
          <a:lstStyle/>
          <a:p>
            <a:endParaRPr dirty="0"/>
          </a:p>
        </p:txBody>
      </p:sp>
    </p:spTree>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Calibri"/>
      </a:defRPr>
    </a:lvl1pPr>
    <a:lvl2pPr indent="228600" latinLnBrk="0">
      <a:spcBef>
        <a:spcPts val="400"/>
      </a:spcBef>
      <a:defRPr sz="1200">
        <a:latin typeface="+mn-lt"/>
        <a:ea typeface="+mn-ea"/>
        <a:cs typeface="+mn-cs"/>
        <a:sym typeface="Calibri"/>
      </a:defRPr>
    </a:lvl2pPr>
    <a:lvl3pPr indent="457200" latinLnBrk="0">
      <a:spcBef>
        <a:spcPts val="400"/>
      </a:spcBef>
      <a:defRPr sz="1200">
        <a:latin typeface="+mn-lt"/>
        <a:ea typeface="+mn-ea"/>
        <a:cs typeface="+mn-cs"/>
        <a:sym typeface="Calibri"/>
      </a:defRPr>
    </a:lvl3pPr>
    <a:lvl4pPr indent="685800" latinLnBrk="0">
      <a:spcBef>
        <a:spcPts val="400"/>
      </a:spcBef>
      <a:defRPr sz="1200">
        <a:latin typeface="+mn-lt"/>
        <a:ea typeface="+mn-ea"/>
        <a:cs typeface="+mn-cs"/>
        <a:sym typeface="Calibri"/>
      </a:defRPr>
    </a:lvl4pPr>
    <a:lvl5pPr indent="914400" latinLnBrk="0">
      <a:spcBef>
        <a:spcPts val="400"/>
      </a:spcBef>
      <a:defRPr sz="1200">
        <a:latin typeface="+mn-lt"/>
        <a:ea typeface="+mn-ea"/>
        <a:cs typeface="+mn-cs"/>
        <a:sym typeface="Calibri"/>
      </a:defRPr>
    </a:lvl5pPr>
    <a:lvl6pPr indent="1143000" latinLnBrk="0">
      <a:spcBef>
        <a:spcPts val="400"/>
      </a:spcBef>
      <a:defRPr sz="1200">
        <a:latin typeface="+mn-lt"/>
        <a:ea typeface="+mn-ea"/>
        <a:cs typeface="+mn-cs"/>
        <a:sym typeface="Calibri"/>
      </a:defRPr>
    </a:lvl6pPr>
    <a:lvl7pPr indent="1371600" latinLnBrk="0">
      <a:spcBef>
        <a:spcPts val="400"/>
      </a:spcBef>
      <a:defRPr sz="1200">
        <a:latin typeface="+mn-lt"/>
        <a:ea typeface="+mn-ea"/>
        <a:cs typeface="+mn-cs"/>
        <a:sym typeface="Calibri"/>
      </a:defRPr>
    </a:lvl7pPr>
    <a:lvl8pPr indent="1600200" latinLnBrk="0">
      <a:spcBef>
        <a:spcPts val="400"/>
      </a:spcBef>
      <a:defRPr sz="1200">
        <a:latin typeface="+mn-lt"/>
        <a:ea typeface="+mn-ea"/>
        <a:cs typeface="+mn-cs"/>
        <a:sym typeface="Calibri"/>
      </a:defRPr>
    </a:lvl8pPr>
    <a:lvl9pPr indent="1828800" latinLnBrk="0">
      <a:spcBef>
        <a:spcPts val="400"/>
      </a:spcBef>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Shape 95"/>
          <p:cNvSpPr>
            <a:spLocks noGrp="1" noRot="1" noChangeAspect="1"/>
          </p:cNvSpPr>
          <p:nvPr>
            <p:ph type="sldImg"/>
          </p:nvPr>
        </p:nvSpPr>
        <p:spPr>
          <a:prstGeom prst="rect">
            <a:avLst/>
          </a:prstGeom>
        </p:spPr>
        <p:txBody>
          <a:bodyPr/>
          <a:lstStyle/>
          <a:p>
            <a:endParaRPr/>
          </a:p>
        </p:txBody>
      </p:sp>
      <p:sp>
        <p:nvSpPr>
          <p:cNvPr id="96" name="Shape 96"/>
          <p:cNvSpPr>
            <a:spLocks noGrp="1"/>
          </p:cNvSpPr>
          <p:nvPr>
            <p:ph type="body" sz="quarter" idx="1"/>
          </p:nvPr>
        </p:nvSpPr>
        <p:spPr>
          <a:prstGeom prst="rect">
            <a:avLst/>
          </a:prstGeom>
        </p:spPr>
        <p:txBody>
          <a:bodyPr/>
          <a:lstStyle/>
          <a:p>
            <a:r>
              <a:t>Chapter 13: Principles of Pharmacology</a:t>
            </a:r>
          </a:p>
          <a:p>
            <a:r>
              <a:t>Comprehensive Lecture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noRot="1" noChangeAspect="1"/>
          </p:cNvSpPr>
          <p:nvPr>
            <p:ph type="sldImg"/>
          </p:nvPr>
        </p:nvSpPr>
        <p:spPr>
          <a:prstGeom prst="rect">
            <a:avLst/>
          </a:prstGeom>
        </p:spPr>
        <p:txBody>
          <a:bodyPr/>
          <a:lstStyle/>
          <a:p>
            <a:endParaRPr/>
          </a:p>
        </p:txBody>
      </p:sp>
      <p:sp>
        <p:nvSpPr>
          <p:cNvPr id="101" name="Shape 101"/>
          <p:cNvSpPr>
            <a:spLocks noGrp="1"/>
          </p:cNvSpPr>
          <p:nvPr>
            <p:ph type="body" sz="quarter" idx="1"/>
          </p:nvPr>
        </p:nvSpPr>
        <p:spPr>
          <a:prstGeom prst="rect">
            <a:avLst/>
          </a:prstGeom>
        </p:spPr>
        <p:txBody>
          <a:bodyPr/>
          <a:lstStyle/>
          <a:p>
            <a:r>
              <a:t>National EMS Education Standard Competencies</a:t>
            </a:r>
          </a:p>
          <a:p>
            <a:endParaRPr/>
          </a:p>
          <a:p>
            <a:pPr>
              <a:defRPr b="1"/>
            </a:pPr>
            <a:r>
              <a:t>Pharmacology</a:t>
            </a:r>
          </a:p>
          <a:p>
            <a:r>
              <a:t>Integrates comprehensive knowledge of pharmacology to formulate a treatment plan intended to mitigate emergencies and improve the overall health of the patient.</a:t>
            </a:r>
          </a:p>
        </p:txBody>
      </p:sp>
    </p:spTree>
    <p:extLst>
      <p:ext uri="{BB962C8B-B14F-4D97-AF65-F5344CB8AC3E}">
        <p14:creationId xmlns:p14="http://schemas.microsoft.com/office/powerpoint/2010/main" val="3618841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noRot="1" noChangeAspect="1"/>
          </p:cNvSpPr>
          <p:nvPr>
            <p:ph type="sldImg"/>
          </p:nvPr>
        </p:nvSpPr>
        <p:spPr>
          <a:prstGeom prst="rect">
            <a:avLst/>
          </a:prstGeom>
        </p:spPr>
        <p:txBody>
          <a:bodyPr/>
          <a:lstStyle/>
          <a:p>
            <a:endParaRPr/>
          </a:p>
        </p:txBody>
      </p:sp>
      <p:sp>
        <p:nvSpPr>
          <p:cNvPr id="101" name="Shape 101"/>
          <p:cNvSpPr>
            <a:spLocks noGrp="1"/>
          </p:cNvSpPr>
          <p:nvPr>
            <p:ph type="body" sz="quarter" idx="1"/>
          </p:nvPr>
        </p:nvSpPr>
        <p:spPr>
          <a:prstGeom prst="rect">
            <a:avLst/>
          </a:prstGeom>
        </p:spPr>
        <p:txBody>
          <a:bodyPr/>
          <a:lstStyle/>
          <a:p>
            <a:r>
              <a:t>National EMS Education Standard Competencies</a:t>
            </a:r>
          </a:p>
          <a:p>
            <a:endParaRPr/>
          </a:p>
          <a:p>
            <a:pPr>
              <a:defRPr b="1"/>
            </a:pPr>
            <a:r>
              <a:t>Pharmacology</a:t>
            </a:r>
          </a:p>
          <a:p>
            <a:r>
              <a:t>Integrates comprehensive knowledge of pharmacology to formulate a treatment plan intended to mitigate emergencies and improve the overall health of the patient.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noRot="1" noChangeAspect="1"/>
          </p:cNvSpPr>
          <p:nvPr>
            <p:ph type="sldImg"/>
          </p:nvPr>
        </p:nvSpPr>
        <p:spPr>
          <a:prstGeom prst="rect">
            <a:avLst/>
          </a:prstGeom>
        </p:spPr>
        <p:txBody>
          <a:bodyPr/>
          <a:lstStyle/>
          <a:p>
            <a:endParaRPr/>
          </a:p>
        </p:txBody>
      </p:sp>
      <p:sp>
        <p:nvSpPr>
          <p:cNvPr id="101" name="Shape 101"/>
          <p:cNvSpPr>
            <a:spLocks noGrp="1"/>
          </p:cNvSpPr>
          <p:nvPr>
            <p:ph type="body" sz="quarter" idx="1"/>
          </p:nvPr>
        </p:nvSpPr>
        <p:spPr>
          <a:prstGeom prst="rect">
            <a:avLst/>
          </a:prstGeom>
        </p:spPr>
        <p:txBody>
          <a:bodyPr/>
          <a:lstStyle/>
          <a:p>
            <a:r>
              <a:t>National EMS Education Standard Competencies</a:t>
            </a:r>
          </a:p>
          <a:p>
            <a:endParaRPr/>
          </a:p>
          <a:p>
            <a:pPr>
              <a:defRPr b="1"/>
            </a:pPr>
            <a:r>
              <a:t>Pharmacology</a:t>
            </a:r>
          </a:p>
          <a:p>
            <a:r>
              <a:t>Integrates comprehensive knowledge of pharmacology to formulate a treatment plan intended to mitigate emergencies and improve the overall health of the patient.</a:t>
            </a:r>
          </a:p>
        </p:txBody>
      </p:sp>
    </p:spTree>
    <p:extLst>
      <p:ext uri="{BB962C8B-B14F-4D97-AF65-F5344CB8AC3E}">
        <p14:creationId xmlns:p14="http://schemas.microsoft.com/office/powerpoint/2010/main" val="213226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hape 105"/>
          <p:cNvSpPr>
            <a:spLocks noGrp="1" noRot="1" noChangeAspect="1"/>
          </p:cNvSpPr>
          <p:nvPr>
            <p:ph type="sldImg"/>
          </p:nvPr>
        </p:nvSpPr>
        <p:spPr>
          <a:prstGeom prst="rect">
            <a:avLst/>
          </a:prstGeom>
        </p:spPr>
        <p:txBody>
          <a:bodyPr/>
          <a:lstStyle/>
          <a:p>
            <a:endParaRPr/>
          </a:p>
        </p:txBody>
      </p:sp>
      <p:sp>
        <p:nvSpPr>
          <p:cNvPr id="106" name="Shape 106"/>
          <p:cNvSpPr>
            <a:spLocks noGrp="1"/>
          </p:cNvSpPr>
          <p:nvPr>
            <p:ph type="body" sz="quarter" idx="1"/>
          </p:nvPr>
        </p:nvSpPr>
        <p:spPr>
          <a:prstGeom prst="rect">
            <a:avLst/>
          </a:prstGeom>
        </p:spPr>
        <p:txBody>
          <a:bodyPr/>
          <a:lstStyle/>
          <a:p>
            <a:pPr marL="228600" indent="-228600">
              <a:spcBef>
                <a:spcPts val="600"/>
              </a:spcBef>
              <a:tabLst>
                <a:tab pos="228600" algn="l"/>
              </a:tabLst>
            </a:pPr>
            <a:r>
              <a:rPr dirty="0"/>
              <a:t>National EMS Education Standard Competencies</a:t>
            </a:r>
          </a:p>
          <a:p>
            <a:pPr marL="228600" indent="-228600">
              <a:spcBef>
                <a:spcPts val="600"/>
              </a:spcBef>
              <a:tabLst>
                <a:tab pos="228600" algn="l"/>
              </a:tabLst>
              <a:defRPr sz="1400" b="1" i="1">
                <a:latin typeface="Times New Roman"/>
                <a:ea typeface="Times New Roman"/>
                <a:cs typeface="Times New Roman"/>
                <a:sym typeface="Times New Roman"/>
              </a:defRPr>
            </a:pPr>
            <a:endParaRPr dirty="0"/>
          </a:p>
          <a:p>
            <a:pPr marL="228600" indent="-228600">
              <a:spcBef>
                <a:spcPts val="600"/>
              </a:spcBef>
              <a:tabLst>
                <a:tab pos="228600" algn="l"/>
              </a:tabLst>
              <a:defRPr sz="1600" b="1" i="1">
                <a:latin typeface="Times New Roman"/>
                <a:ea typeface="Times New Roman"/>
                <a:cs typeface="Times New Roman"/>
                <a:sym typeface="Times New Roman"/>
              </a:defRPr>
            </a:pPr>
            <a:r>
              <a:rPr dirty="0"/>
              <a:t>Principles of Pharmacology</a:t>
            </a:r>
          </a:p>
          <a:p>
            <a:pPr marL="342900" indent="-342900">
              <a:spcBef>
                <a:spcPts val="600"/>
              </a:spcBef>
              <a:buSzPct val="100000"/>
              <a:buFont typeface="Times New Roman"/>
              <a:buChar char="•"/>
              <a:tabLst>
                <a:tab pos="114300" algn="l"/>
              </a:tabLst>
              <a:defRPr sz="1400">
                <a:latin typeface="Times New Roman"/>
                <a:ea typeface="Times New Roman"/>
                <a:cs typeface="Times New Roman"/>
                <a:sym typeface="Times New Roman"/>
              </a:defRPr>
            </a:pPr>
            <a:r>
              <a:rPr dirty="0"/>
              <a:t>Medication safety (pp 628, 647-650)</a:t>
            </a:r>
            <a:endParaRPr sz="1600" dirty="0"/>
          </a:p>
          <a:p>
            <a:pPr marL="342900" indent="-342900">
              <a:spcBef>
                <a:spcPts val="600"/>
              </a:spcBef>
              <a:buSzPct val="100000"/>
              <a:buFont typeface="Times New Roman"/>
              <a:buChar char="•"/>
              <a:tabLst>
                <a:tab pos="114300" algn="l"/>
              </a:tabLst>
              <a:defRPr sz="1400">
                <a:latin typeface="Times New Roman"/>
                <a:ea typeface="Times New Roman"/>
                <a:cs typeface="Times New Roman"/>
                <a:sym typeface="Times New Roman"/>
              </a:defRPr>
            </a:pPr>
            <a:r>
              <a:rPr dirty="0"/>
              <a:t>Medication legislation (pp 622-623)</a:t>
            </a:r>
            <a:endParaRPr sz="1600" dirty="0"/>
          </a:p>
          <a:p>
            <a:pPr marL="342900" indent="-342900">
              <a:spcBef>
                <a:spcPts val="600"/>
              </a:spcBef>
              <a:buSzPct val="100000"/>
              <a:buFont typeface="Times New Roman"/>
              <a:buChar char="•"/>
              <a:tabLst>
                <a:tab pos="114300" algn="l"/>
              </a:tabLst>
              <a:defRPr sz="1400">
                <a:latin typeface="Times New Roman"/>
                <a:ea typeface="Times New Roman"/>
                <a:cs typeface="Times New Roman"/>
                <a:sym typeface="Times New Roman"/>
              </a:defRPr>
            </a:pPr>
            <a:r>
              <a:rPr dirty="0"/>
              <a:t>Naming (p 625)</a:t>
            </a:r>
            <a:endParaRPr sz="1600" dirty="0"/>
          </a:p>
          <a:p>
            <a:pPr marL="342900" indent="-342900">
              <a:spcBef>
                <a:spcPts val="600"/>
              </a:spcBef>
              <a:buSzPct val="100000"/>
              <a:buFont typeface="Times New Roman"/>
              <a:buChar char="•"/>
              <a:tabLst>
                <a:tab pos="114300" algn="l"/>
              </a:tabLst>
              <a:defRPr sz="1400">
                <a:latin typeface="Times New Roman"/>
                <a:ea typeface="Times New Roman"/>
                <a:cs typeface="Times New Roman"/>
                <a:sym typeface="Times New Roman"/>
              </a:defRPr>
            </a:pPr>
            <a:r>
              <a:rPr dirty="0"/>
              <a:t>Classifications (pp 623, 627)</a:t>
            </a:r>
            <a:endParaRPr sz="1600" dirty="0"/>
          </a:p>
          <a:p>
            <a:pPr marL="342900" indent="-342900">
              <a:spcBef>
                <a:spcPts val="600"/>
              </a:spcBef>
              <a:buSzPct val="100000"/>
              <a:buFont typeface="Times New Roman"/>
              <a:buChar char="•"/>
              <a:tabLst>
                <a:tab pos="114300" algn="l"/>
              </a:tabLst>
              <a:defRPr sz="1400">
                <a:latin typeface="Times New Roman"/>
                <a:ea typeface="Times New Roman"/>
                <a:cs typeface="Times New Roman"/>
                <a:sym typeface="Times New Roman"/>
              </a:defRPr>
            </a:pPr>
            <a:r>
              <a:rPr dirty="0"/>
              <a:t>Schedules (p 623)</a:t>
            </a:r>
            <a:endParaRPr sz="1600" dirty="0"/>
          </a:p>
          <a:p>
            <a:pPr marL="342900" indent="-342900">
              <a:spcBef>
                <a:spcPts val="600"/>
              </a:spcBef>
              <a:buSzPct val="100000"/>
              <a:buFont typeface="Times New Roman"/>
              <a:buChar char="•"/>
              <a:tabLst>
                <a:tab pos="114300" algn="l"/>
              </a:tabLst>
              <a:defRPr sz="1400">
                <a:latin typeface="Times New Roman"/>
                <a:ea typeface="Times New Roman"/>
                <a:cs typeface="Times New Roman"/>
                <a:sym typeface="Times New Roman"/>
              </a:defRPr>
            </a:pPr>
            <a:r>
              <a:rPr dirty="0"/>
              <a:t>Pharmacokinetics (p 641)</a:t>
            </a:r>
            <a:endParaRPr sz="1600" dirty="0"/>
          </a:p>
          <a:p>
            <a:pPr marL="342900" indent="-342900">
              <a:spcBef>
                <a:spcPts val="600"/>
              </a:spcBef>
              <a:buSzPct val="100000"/>
              <a:buFont typeface="Times New Roman"/>
              <a:buChar char="•"/>
              <a:tabLst>
                <a:tab pos="114300" algn="l"/>
              </a:tabLst>
              <a:defRPr sz="1400">
                <a:latin typeface="Times New Roman"/>
                <a:ea typeface="Times New Roman"/>
                <a:cs typeface="Times New Roman"/>
                <a:sym typeface="Times New Roman"/>
              </a:defRPr>
            </a:pPr>
            <a:r>
              <a:rPr dirty="0"/>
              <a:t>Storage and security (pp 627-628)</a:t>
            </a:r>
            <a:endParaRPr sz="16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Shape 110"/>
          <p:cNvSpPr>
            <a:spLocks noGrp="1" noRot="1" noChangeAspect="1"/>
          </p:cNvSpPr>
          <p:nvPr>
            <p:ph type="sldImg"/>
          </p:nvPr>
        </p:nvSpPr>
        <p:spPr>
          <a:prstGeom prst="rect">
            <a:avLst/>
          </a:prstGeom>
        </p:spPr>
        <p:txBody>
          <a:bodyPr/>
          <a:lstStyle/>
          <a:p>
            <a:endParaRPr/>
          </a:p>
        </p:txBody>
      </p:sp>
      <p:sp>
        <p:nvSpPr>
          <p:cNvPr id="111" name="Shape 111"/>
          <p:cNvSpPr>
            <a:spLocks noGrp="1"/>
          </p:cNvSpPr>
          <p:nvPr>
            <p:ph type="body" sz="quarter" idx="1"/>
          </p:nvPr>
        </p:nvSpPr>
        <p:spPr>
          <a:prstGeom prst="rect">
            <a:avLst/>
          </a:prstGeom>
        </p:spPr>
        <p:txBody>
          <a:bodyPr/>
          <a:lstStyle/>
          <a:p>
            <a:pPr marL="228600" indent="-228600">
              <a:spcBef>
                <a:spcPts val="600"/>
              </a:spcBef>
              <a:tabLst>
                <a:tab pos="228600" algn="l"/>
              </a:tabLst>
            </a:pPr>
            <a:r>
              <a:t>National EMS Education Standard Competencies</a:t>
            </a:r>
          </a:p>
          <a:p>
            <a:pPr marL="228600" indent="-228600">
              <a:spcBef>
                <a:spcPts val="600"/>
              </a:spcBef>
              <a:tabLst>
                <a:tab pos="228600" algn="l"/>
              </a:tabLst>
              <a:defRPr sz="1400" b="1" i="1">
                <a:latin typeface="Times New Roman"/>
                <a:ea typeface="Times New Roman"/>
                <a:cs typeface="Times New Roman"/>
                <a:sym typeface="Times New Roman"/>
              </a:defRPr>
            </a:pPr>
            <a:endParaRPr/>
          </a:p>
          <a:p>
            <a:pPr marL="342900" indent="-342900">
              <a:spcBef>
                <a:spcPts val="600"/>
              </a:spcBef>
              <a:buSzPct val="100000"/>
              <a:buFont typeface="Times New Roman"/>
              <a:buChar char="•"/>
              <a:tabLst>
                <a:tab pos="114300" algn="l"/>
              </a:tabLst>
              <a:defRPr>
                <a:latin typeface="Times New Roman"/>
                <a:ea typeface="Times New Roman"/>
                <a:cs typeface="Times New Roman"/>
                <a:sym typeface="Times New Roman"/>
              </a:defRPr>
            </a:pPr>
            <a:r>
              <a:t>Autonomic pharmacology (pp 649-653)</a:t>
            </a:r>
            <a:endParaRPr sz="1400"/>
          </a:p>
          <a:p>
            <a:pPr marL="342900" indent="-342900">
              <a:spcBef>
                <a:spcPts val="600"/>
              </a:spcBef>
              <a:buSzPct val="100000"/>
              <a:buFont typeface="Times New Roman"/>
              <a:buChar char="•"/>
              <a:tabLst>
                <a:tab pos="114300" algn="l"/>
              </a:tabLst>
              <a:defRPr>
                <a:latin typeface="Times New Roman"/>
                <a:ea typeface="Times New Roman"/>
                <a:cs typeface="Times New Roman"/>
                <a:sym typeface="Times New Roman"/>
              </a:defRPr>
            </a:pPr>
            <a:r>
              <a:t>Metabolism and excretion (pp 646-647)</a:t>
            </a:r>
            <a:endParaRPr sz="1400"/>
          </a:p>
          <a:p>
            <a:pPr marL="342900" indent="-342900">
              <a:spcBef>
                <a:spcPts val="600"/>
              </a:spcBef>
              <a:buSzPct val="100000"/>
              <a:buFont typeface="Times New Roman"/>
              <a:buChar char="•"/>
              <a:tabLst>
                <a:tab pos="114300" algn="l"/>
              </a:tabLst>
              <a:defRPr>
                <a:latin typeface="Times New Roman"/>
                <a:ea typeface="Times New Roman"/>
                <a:cs typeface="Times New Roman"/>
                <a:sym typeface="Times New Roman"/>
              </a:defRPr>
            </a:pPr>
            <a:r>
              <a:t>Mechanism of action (pp 626-631)</a:t>
            </a:r>
            <a:endParaRPr sz="1400"/>
          </a:p>
          <a:p>
            <a:pPr marL="342900" indent="-342900">
              <a:spcBef>
                <a:spcPts val="600"/>
              </a:spcBef>
              <a:buSzPct val="100000"/>
              <a:buFont typeface="Times New Roman"/>
              <a:buChar char="•"/>
              <a:tabLst>
                <a:tab pos="114300" algn="l"/>
              </a:tabLst>
              <a:defRPr>
                <a:latin typeface="Times New Roman"/>
                <a:ea typeface="Times New Roman"/>
                <a:cs typeface="Times New Roman"/>
                <a:sym typeface="Times New Roman"/>
              </a:defRPr>
            </a:pPr>
            <a:r>
              <a:t>Phases of medication activity (pp 646-647)</a:t>
            </a:r>
            <a:endParaRPr sz="1400"/>
          </a:p>
          <a:p>
            <a:pPr marL="342900" indent="-342900">
              <a:spcBef>
                <a:spcPts val="600"/>
              </a:spcBef>
              <a:buSzPct val="100000"/>
              <a:buFont typeface="Times New Roman"/>
              <a:buChar char="•"/>
              <a:tabLst>
                <a:tab pos="114300" algn="l"/>
              </a:tabLst>
              <a:defRPr>
                <a:latin typeface="Times New Roman"/>
                <a:ea typeface="Times New Roman"/>
                <a:cs typeface="Times New Roman"/>
                <a:sym typeface="Times New Roman"/>
              </a:defRPr>
            </a:pPr>
            <a:r>
              <a:t>Medication response relationships (pp 630-631, 635-639)</a:t>
            </a:r>
            <a:endParaRPr sz="1400"/>
          </a:p>
          <a:p>
            <a:pPr marL="342900" indent="-342900">
              <a:spcBef>
                <a:spcPts val="600"/>
              </a:spcBef>
              <a:buSzPct val="100000"/>
              <a:buFont typeface="Times New Roman"/>
              <a:buChar char="•"/>
              <a:tabLst>
                <a:tab pos="114300" algn="l"/>
              </a:tabLst>
              <a:defRPr>
                <a:latin typeface="Times New Roman"/>
                <a:ea typeface="Times New Roman"/>
                <a:cs typeface="Times New Roman"/>
                <a:sym typeface="Times New Roman"/>
              </a:defRPr>
            </a:pPr>
            <a:r>
              <a:t>Medication interactions (pp 639-640)</a:t>
            </a:r>
            <a:endParaRPr sz="1400"/>
          </a:p>
          <a:p>
            <a:pPr marL="342900" indent="-342900">
              <a:spcBef>
                <a:spcPts val="600"/>
              </a:spcBef>
              <a:buSzPct val="100000"/>
              <a:buFont typeface="Times New Roman"/>
              <a:buChar char="•"/>
              <a:tabLst>
                <a:tab pos="114300" algn="l"/>
              </a:tabLst>
              <a:defRPr>
                <a:latin typeface="Times New Roman"/>
                <a:ea typeface="Times New Roman"/>
                <a:cs typeface="Times New Roman"/>
                <a:sym typeface="Times New Roman"/>
              </a:defRPr>
            </a:pPr>
            <a:r>
              <a:t>Toxicity (pp 628, 636-638)</a:t>
            </a:r>
            <a:endParaRPr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hape 115"/>
          <p:cNvSpPr>
            <a:spLocks noGrp="1" noRot="1" noChangeAspect="1"/>
          </p:cNvSpPr>
          <p:nvPr>
            <p:ph type="sldImg"/>
          </p:nvPr>
        </p:nvSpPr>
        <p:spPr>
          <a:prstGeom prst="rect">
            <a:avLst/>
          </a:prstGeom>
        </p:spPr>
        <p:txBody>
          <a:bodyPr/>
          <a:lstStyle/>
          <a:p>
            <a:endParaRPr/>
          </a:p>
        </p:txBody>
      </p:sp>
      <p:sp>
        <p:nvSpPr>
          <p:cNvPr id="116" name="Shape 116"/>
          <p:cNvSpPr>
            <a:spLocks noGrp="1"/>
          </p:cNvSpPr>
          <p:nvPr>
            <p:ph type="body" sz="quarter" idx="1"/>
          </p:nvPr>
        </p:nvSpPr>
        <p:spPr>
          <a:prstGeom prst="rect">
            <a:avLst/>
          </a:prstGeom>
        </p:spPr>
        <p:txBody>
          <a:bodyPr/>
          <a:lstStyle/>
          <a:p>
            <a:pPr marL="228600" indent="-228600">
              <a:spcBef>
                <a:spcPts val="600"/>
              </a:spcBef>
              <a:tabLst>
                <a:tab pos="228600" algn="l"/>
              </a:tabLst>
            </a:pPr>
            <a:r>
              <a:t>National EMS Education Standard Competencies</a:t>
            </a:r>
          </a:p>
          <a:p>
            <a:pPr marL="228600" indent="-228600">
              <a:spcBef>
                <a:spcPts val="600"/>
              </a:spcBef>
              <a:tabLst>
                <a:tab pos="228600" algn="l"/>
              </a:tabLst>
              <a:defRPr sz="1400" b="1" i="1">
                <a:latin typeface="Times New Roman"/>
                <a:ea typeface="Times New Roman"/>
                <a:cs typeface="Times New Roman"/>
                <a:sym typeface="Times New Roman"/>
              </a:defRPr>
            </a:pPr>
            <a:endParaRPr/>
          </a:p>
          <a:p>
            <a:pPr marL="228600" indent="-228600">
              <a:spcBef>
                <a:spcPts val="600"/>
              </a:spcBef>
              <a:tabLst>
                <a:tab pos="228600" algn="l"/>
              </a:tabLst>
              <a:defRPr sz="1400" b="1" i="1">
                <a:latin typeface="Times New Roman"/>
                <a:ea typeface="Times New Roman"/>
                <a:cs typeface="Times New Roman"/>
                <a:sym typeface="Times New Roman"/>
              </a:defRPr>
            </a:pPr>
            <a:r>
              <a:t>Medication Administration</a:t>
            </a:r>
          </a:p>
          <a:p>
            <a:pPr marL="342900" indent="-342900">
              <a:spcBef>
                <a:spcPts val="600"/>
              </a:spcBef>
              <a:buSzPct val="100000"/>
              <a:buFont typeface="Times New Roman"/>
              <a:buChar char="•"/>
              <a:tabLst>
                <a:tab pos="114300" algn="l"/>
              </a:tabLst>
              <a:defRPr>
                <a:latin typeface="Times New Roman"/>
                <a:ea typeface="Times New Roman"/>
                <a:cs typeface="Times New Roman"/>
                <a:sym typeface="Times New Roman"/>
              </a:defRPr>
            </a:pPr>
            <a:r>
              <a:t>Routes of administration (pp 641-644)</a:t>
            </a:r>
            <a:endParaRPr sz="1400"/>
          </a:p>
          <a:p>
            <a:pPr marL="342900" indent="-342900">
              <a:spcBef>
                <a:spcPts val="600"/>
              </a:spcBef>
              <a:buSzPct val="100000"/>
              <a:buFont typeface="Times New Roman"/>
              <a:buChar char="•"/>
              <a:tabLst>
                <a:tab pos="114300" algn="l"/>
              </a:tabLst>
              <a:defRPr>
                <a:latin typeface="Times New Roman"/>
                <a:ea typeface="Times New Roman"/>
                <a:cs typeface="Times New Roman"/>
                <a:sym typeface="Times New Roman"/>
              </a:defRPr>
            </a:pPr>
            <a:r>
              <a:t>Self-administer medication (see Chapter 14, </a:t>
            </a:r>
            <a:r>
              <a:rPr i="1"/>
              <a:t>Medication Administration</a:t>
            </a:r>
            <a:r>
              <a:t>)</a:t>
            </a:r>
            <a:endParaRPr sz="1400"/>
          </a:p>
          <a:p>
            <a:pPr marL="342900" indent="-342900">
              <a:spcBef>
                <a:spcPts val="600"/>
              </a:spcBef>
              <a:buSzPct val="100000"/>
              <a:buFont typeface="Times New Roman"/>
              <a:buChar char="•"/>
              <a:tabLst>
                <a:tab pos="114300" algn="l"/>
              </a:tabLst>
              <a:defRPr>
                <a:latin typeface="Times New Roman"/>
                <a:ea typeface="Times New Roman"/>
                <a:cs typeface="Times New Roman"/>
                <a:sym typeface="Times New Roman"/>
              </a:defRPr>
            </a:pPr>
            <a:r>
              <a:t>Peer-administer medication (see Chapter 14, </a:t>
            </a:r>
            <a:r>
              <a:rPr i="1"/>
              <a:t>Medication Administration</a:t>
            </a:r>
            <a:r>
              <a:t>)</a:t>
            </a:r>
            <a:endParaRPr sz="1400"/>
          </a:p>
          <a:p>
            <a:pPr marL="342900" indent="-342900">
              <a:spcBef>
                <a:spcPts val="600"/>
              </a:spcBef>
              <a:buSzPct val="100000"/>
              <a:buFont typeface="Times New Roman"/>
              <a:buChar char="•"/>
              <a:tabLst>
                <a:tab pos="114300" algn="l"/>
              </a:tabLst>
              <a:defRPr>
                <a:latin typeface="Times New Roman"/>
                <a:ea typeface="Times New Roman"/>
                <a:cs typeface="Times New Roman"/>
                <a:sym typeface="Times New Roman"/>
              </a:defRPr>
            </a:pPr>
            <a:r>
              <a:t>Assist/administer medications to a patient (see Chapter 14, </a:t>
            </a:r>
            <a:r>
              <a:rPr i="1"/>
              <a:t>Medication Administration</a:t>
            </a:r>
            <a:r>
              <a:t>)</a:t>
            </a:r>
            <a:endParaRPr sz="1400"/>
          </a:p>
          <a:p>
            <a:pPr marL="342900" indent="-342900">
              <a:spcBef>
                <a:spcPts val="600"/>
              </a:spcBef>
              <a:buSzPct val="100000"/>
              <a:buFont typeface="Times New Roman"/>
              <a:buChar char="•"/>
              <a:tabLst>
                <a:tab pos="114300" algn="l"/>
              </a:tabLst>
              <a:defRPr>
                <a:latin typeface="Times New Roman"/>
                <a:ea typeface="Times New Roman"/>
                <a:cs typeface="Times New Roman"/>
                <a:sym typeface="Times New Roman"/>
              </a:defRPr>
            </a:pPr>
            <a:r>
              <a:t>Within the scope of practice of the paramedic, administer medications to a patient (pp 648-649, and see Chapter 14, </a:t>
            </a:r>
            <a:r>
              <a:rPr i="1"/>
              <a:t>Medication Administration</a:t>
            </a:r>
            <a:r>
              <a:t>)</a:t>
            </a:r>
            <a:endParaRPr sz="14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82948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noRot="1" noChangeAspect="1"/>
          </p:cNvSpPr>
          <p:nvPr>
            <p:ph type="sldImg"/>
          </p:nvPr>
        </p:nvSpPr>
        <p:spPr>
          <a:prstGeom prst="rect">
            <a:avLst/>
          </a:prstGeom>
        </p:spPr>
        <p:txBody>
          <a:bodyPr/>
          <a:lstStyle/>
          <a:p>
            <a:endParaRPr/>
          </a:p>
        </p:txBody>
      </p:sp>
      <p:sp>
        <p:nvSpPr>
          <p:cNvPr id="101" name="Shape 101"/>
          <p:cNvSpPr>
            <a:spLocks noGrp="1"/>
          </p:cNvSpPr>
          <p:nvPr>
            <p:ph type="body" sz="quarter" idx="1"/>
          </p:nvPr>
        </p:nvSpPr>
        <p:spPr>
          <a:prstGeom prst="rect">
            <a:avLst/>
          </a:prstGeom>
        </p:spPr>
        <p:txBody>
          <a:bodyPr/>
          <a:lstStyle/>
          <a:p>
            <a:r>
              <a:t>National EMS Education Standard Competencies</a:t>
            </a:r>
          </a:p>
          <a:p>
            <a:endParaRPr/>
          </a:p>
          <a:p>
            <a:pPr>
              <a:defRPr b="1"/>
            </a:pPr>
            <a:r>
              <a:t>Pharmacology</a:t>
            </a:r>
          </a:p>
          <a:p>
            <a:r>
              <a:t>Integrates comprehensive knowledge of pharmacology to formulate a treatment plan intended to mitigate emergencies and improve the overall health of the patient.</a:t>
            </a:r>
          </a:p>
        </p:txBody>
      </p:sp>
    </p:spTree>
    <p:extLst>
      <p:ext uri="{BB962C8B-B14F-4D97-AF65-F5344CB8AC3E}">
        <p14:creationId xmlns:p14="http://schemas.microsoft.com/office/powerpoint/2010/main" val="1749126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15299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hape 120"/>
          <p:cNvSpPr>
            <a:spLocks noGrp="1" noRot="1" noChangeAspect="1"/>
          </p:cNvSpPr>
          <p:nvPr>
            <p:ph type="sldImg"/>
          </p:nvPr>
        </p:nvSpPr>
        <p:spPr>
          <a:prstGeom prst="rect">
            <a:avLst/>
          </a:prstGeom>
        </p:spPr>
        <p:txBody>
          <a:bodyPr/>
          <a:lstStyle/>
          <a:p>
            <a:endParaRPr/>
          </a:p>
        </p:txBody>
      </p:sp>
      <p:sp>
        <p:nvSpPr>
          <p:cNvPr id="121" name="Shape 121"/>
          <p:cNvSpPr>
            <a:spLocks noGrp="1"/>
          </p:cNvSpPr>
          <p:nvPr>
            <p:ph type="body" sz="quarter" idx="1"/>
          </p:nvPr>
        </p:nvSpPr>
        <p:spPr>
          <a:prstGeom prst="rect">
            <a:avLst/>
          </a:prstGeom>
        </p:spPr>
        <p:txBody>
          <a:bodyPr/>
          <a:lstStyle/>
          <a:p>
            <a:pPr>
              <a:spcBef>
                <a:spcPts val="600"/>
              </a:spcBef>
              <a:defRPr sz="2000">
                <a:latin typeface="Times New Roman"/>
                <a:ea typeface="Times New Roman"/>
                <a:cs typeface="Times New Roman"/>
                <a:sym typeface="Times New Roman"/>
              </a:defRPr>
            </a:pPr>
            <a:r>
              <a:t>Lecture Outline</a:t>
            </a:r>
          </a:p>
          <a:p>
            <a:pPr>
              <a:spcBef>
                <a:spcPts val="600"/>
              </a:spcBef>
              <a:defRPr sz="2000">
                <a:latin typeface="Times New Roman"/>
                <a:ea typeface="Times New Roman"/>
                <a:cs typeface="Times New Roman"/>
                <a:sym typeface="Times New Roman"/>
              </a:defRPr>
            </a:pPr>
            <a:endParaRPr/>
          </a:p>
          <a:p>
            <a:pPr>
              <a:spcBef>
                <a:spcPts val="1200"/>
              </a:spcBef>
              <a:defRPr sz="2000">
                <a:latin typeface="Times New Roman"/>
                <a:ea typeface="Times New Roman"/>
                <a:cs typeface="Times New Roman"/>
                <a:sym typeface="Times New Roman"/>
              </a:defRPr>
            </a:pPr>
            <a:r>
              <a:t>I. Introduction</a:t>
            </a:r>
          </a:p>
          <a:p>
            <a:pPr marL="228600" indent="-228600">
              <a:spcBef>
                <a:spcPts val="600"/>
              </a:spcBef>
              <a:tabLst>
                <a:tab pos="228600" algn="l"/>
              </a:tabLst>
              <a:defRPr sz="1400" b="1">
                <a:latin typeface="Times New Roman"/>
                <a:ea typeface="Times New Roman"/>
                <a:cs typeface="Times New Roman"/>
                <a:sym typeface="Times New Roman"/>
              </a:defRPr>
            </a:pPr>
            <a:r>
              <a:t>A.	A defining element of paramedic clinical practice</a:t>
            </a:r>
          </a:p>
          <a:p>
            <a:pPr marL="228600" indent="-228600">
              <a:spcBef>
                <a:spcPts val="600"/>
              </a:spcBef>
              <a:tabLst>
                <a:tab pos="228600" algn="l"/>
              </a:tabLst>
              <a:defRPr sz="1400" b="1">
                <a:latin typeface="Times New Roman"/>
                <a:ea typeface="Times New Roman"/>
                <a:cs typeface="Times New Roman"/>
                <a:sym typeface="Times New Roman"/>
              </a:defRPr>
            </a:pPr>
            <a:r>
              <a:t>B.	Medication can:</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1.	Correct or decrease the severity of an illness or injury</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2.	Manage life-threatening conditions</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3.	Substantially reduce patient discomfort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prstGeom prst="rect">
            <a:avLst/>
          </a:prstGeom>
        </p:spPr>
        <p:txBody>
          <a:bodyPr/>
          <a:lstStyle/>
          <a:p>
            <a:endParaRPr/>
          </a:p>
        </p:txBody>
      </p:sp>
      <p:sp>
        <p:nvSpPr>
          <p:cNvPr id="126" name="Shape 126"/>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rPr dirty="0"/>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dirty="0"/>
          </a:p>
          <a:p>
            <a:pPr marL="228600" indent="-228600">
              <a:spcBef>
                <a:spcPts val="600"/>
              </a:spcBef>
              <a:tabLst>
                <a:tab pos="228600" algn="l"/>
              </a:tabLst>
              <a:defRPr sz="1400" b="1">
                <a:latin typeface="Times New Roman"/>
                <a:ea typeface="Times New Roman"/>
                <a:cs typeface="Times New Roman"/>
                <a:sym typeface="Times New Roman"/>
              </a:defRPr>
            </a:pPr>
            <a:r>
              <a:rPr dirty="0"/>
              <a:t>C.	Severe, often life-threatening consequences if paramedics</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1.	Administer the wrong medication</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2.	Administer medication via the wrong route</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3.	Administer the incorrect dose</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4.	Fail to follow the correct technique for administration</a:t>
            </a:r>
          </a:p>
          <a:p>
            <a:pPr marL="228600" indent="-228600">
              <a:spcBef>
                <a:spcPts val="600"/>
              </a:spcBef>
              <a:tabLst>
                <a:tab pos="228600" algn="l"/>
              </a:tabLst>
              <a:defRPr sz="1400" b="1">
                <a:latin typeface="Times New Roman"/>
                <a:ea typeface="Times New Roman"/>
                <a:cs typeface="Times New Roman"/>
                <a:sym typeface="Times New Roman"/>
              </a:defRPr>
            </a:pPr>
            <a:r>
              <a:rPr dirty="0"/>
              <a:t>D.	Pharmacology: the scientific study of how various substances interact with or alter the function of living organisms</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1.	Used in a variety of ways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Treating patients who already receive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Treating patients who have been exposed to a potentially toxic chemical, drug, or medication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Administering medications to treat patient symptoms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 name="Shape 581"/>
          <p:cNvSpPr>
            <a:spLocks noGrp="1" noRot="1" noChangeAspect="1"/>
          </p:cNvSpPr>
          <p:nvPr>
            <p:ph type="sldImg"/>
          </p:nvPr>
        </p:nvSpPr>
        <p:spPr>
          <a:prstGeom prst="rect">
            <a:avLst/>
          </a:prstGeom>
        </p:spPr>
        <p:txBody>
          <a:bodyPr/>
          <a:lstStyle/>
          <a:p>
            <a:endParaRPr/>
          </a:p>
        </p:txBody>
      </p:sp>
      <p:sp>
        <p:nvSpPr>
          <p:cNvPr id="582" name="Shape 582"/>
          <p:cNvSpPr>
            <a:spLocks noGrp="1"/>
          </p:cNvSpPr>
          <p:nvPr>
            <p:ph type="body" sz="quarter" idx="1"/>
          </p:nvPr>
        </p:nvSpPr>
        <p:spPr>
          <a:prstGeom prst="rect">
            <a:avLst/>
          </a:prstGeom>
        </p:spPr>
        <p:txBody>
          <a:bodyPr/>
          <a:lstStyle/>
          <a:p>
            <a:pPr>
              <a:spcBef>
                <a:spcPts val="600"/>
              </a:spcBef>
              <a:defRPr sz="1800">
                <a:latin typeface="Times New Roman"/>
                <a:ea typeface="Times New Roman"/>
                <a:cs typeface="Times New Roman"/>
                <a:sym typeface="Times New Roman"/>
              </a:defRPr>
            </a:pPr>
            <a:r>
              <a:rPr dirty="0"/>
              <a:t>Lecture Outline</a:t>
            </a:r>
          </a:p>
          <a:p>
            <a:pPr>
              <a:spcBef>
                <a:spcPts val="600"/>
              </a:spcBef>
              <a:defRPr sz="1800">
                <a:latin typeface="Times New Roman"/>
                <a:ea typeface="Times New Roman"/>
                <a:cs typeface="Times New Roman"/>
                <a:sym typeface="Times New Roman"/>
              </a:defRPr>
            </a:pPr>
            <a:endParaRPr dirty="0"/>
          </a:p>
          <a:p>
            <a:pPr>
              <a:spcBef>
                <a:spcPts val="1200"/>
              </a:spcBef>
              <a:defRPr sz="2800">
                <a:latin typeface="Times New Roman"/>
                <a:ea typeface="Times New Roman"/>
                <a:cs typeface="Times New Roman"/>
                <a:sym typeface="Times New Roman"/>
              </a:defRPr>
            </a:pPr>
            <a:r>
              <a:rPr dirty="0"/>
              <a:t>VI. Reducing Medication Errors</a:t>
            </a:r>
          </a:p>
          <a:p>
            <a:pPr marL="228600" indent="-228600">
              <a:spcBef>
                <a:spcPts val="600"/>
              </a:spcBef>
              <a:tabLst>
                <a:tab pos="228600" algn="l"/>
              </a:tabLst>
              <a:defRPr sz="1800" b="1">
                <a:latin typeface="Times New Roman"/>
                <a:ea typeface="Times New Roman"/>
                <a:cs typeface="Times New Roman"/>
                <a:sym typeface="Times New Roman"/>
              </a:defRPr>
            </a:pPr>
            <a:r>
              <a:rPr dirty="0"/>
              <a:t>A.	Medication decisions are often based on memory and frequently occur in the context of a stressful, life-threatening patient situation.</a:t>
            </a:r>
          </a:p>
          <a:p>
            <a:pPr marL="2286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rPr dirty="0"/>
              <a:t>1.	Paramedics are constantly at risk for a cognitive error or a technical error.</a:t>
            </a:r>
          </a:p>
        </p:txBody>
      </p:sp>
    </p:spTree>
    <p:extLst>
      <p:ext uri="{BB962C8B-B14F-4D97-AF65-F5344CB8AC3E}">
        <p14:creationId xmlns:p14="http://schemas.microsoft.com/office/powerpoint/2010/main" val="1211220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 name="Shape 587"/>
          <p:cNvSpPr>
            <a:spLocks noGrp="1" noRot="1" noChangeAspect="1"/>
          </p:cNvSpPr>
          <p:nvPr>
            <p:ph type="sldImg"/>
          </p:nvPr>
        </p:nvSpPr>
        <p:spPr>
          <a:prstGeom prst="rect">
            <a:avLst/>
          </a:prstGeom>
        </p:spPr>
        <p:txBody>
          <a:bodyPr/>
          <a:lstStyle/>
          <a:p>
            <a:endParaRPr/>
          </a:p>
        </p:txBody>
      </p:sp>
      <p:sp>
        <p:nvSpPr>
          <p:cNvPr id="588" name="Shape 588"/>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685800" indent="-228600">
              <a:spcBef>
                <a:spcPts val="300"/>
              </a:spcBef>
              <a:buSzPct val="100000"/>
              <a:buAutoNum type="alphaLcPeriod"/>
              <a:tabLst>
                <a:tab pos="457200" algn="l"/>
                <a:tab pos="914400" algn="l"/>
                <a:tab pos="1371600" algn="l"/>
                <a:tab pos="1828800" algn="l"/>
              </a:tabLst>
              <a:defRPr>
                <a:latin typeface="Times New Roman"/>
                <a:ea typeface="Times New Roman"/>
                <a:cs typeface="Times New Roman"/>
                <a:sym typeface="Times New Roman"/>
              </a:defRPr>
            </a:pPr>
            <a:r>
              <a:rPr dirty="0"/>
              <a:t>The ten rights of medication administration are: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	(1) Right patient</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	(2) Right medication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	(3) Right dose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	(4) Right route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	(5) Right time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	(6) Right documentation and reporting</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	(7) Right assessment</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	(8) Right to refuse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	(9) Right evaluation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	(10) Right patient education</a:t>
            </a:r>
          </a:p>
        </p:txBody>
      </p:sp>
    </p:spTree>
    <p:extLst>
      <p:ext uri="{BB962C8B-B14F-4D97-AF65-F5344CB8AC3E}">
        <p14:creationId xmlns:p14="http://schemas.microsoft.com/office/powerpoint/2010/main" val="1567796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 name="Shape 592"/>
          <p:cNvSpPr>
            <a:spLocks noGrp="1" noRot="1" noChangeAspect="1"/>
          </p:cNvSpPr>
          <p:nvPr>
            <p:ph type="sldImg"/>
          </p:nvPr>
        </p:nvSpPr>
        <p:spPr>
          <a:prstGeom prst="rect">
            <a:avLst/>
          </a:prstGeom>
        </p:spPr>
        <p:txBody>
          <a:bodyPr/>
          <a:lstStyle/>
          <a:p>
            <a:endParaRPr/>
          </a:p>
        </p:txBody>
      </p:sp>
      <p:sp>
        <p:nvSpPr>
          <p:cNvPr id="593" name="Shape 593"/>
          <p:cNvSpPr>
            <a:spLocks noGrp="1"/>
          </p:cNvSpPr>
          <p:nvPr>
            <p:ph type="body" sz="quarter" idx="1"/>
          </p:nvPr>
        </p:nvSpPr>
        <p:spPr>
          <a:prstGeom prst="rect">
            <a:avLst/>
          </a:prstGeom>
        </p:spPr>
        <p:txBody>
          <a:bodyPr/>
          <a:lstStyle/>
          <a:p>
            <a:pPr marL="228600" indent="-228600">
              <a:spcBef>
                <a:spcPts val="600"/>
              </a:spcBef>
              <a:tabLst>
                <a:tab pos="228600" algn="l"/>
              </a:tabLst>
              <a:defRPr>
                <a:latin typeface="Times New Roman"/>
                <a:ea typeface="Times New Roman"/>
                <a:cs typeface="Times New Roman"/>
                <a:sym typeface="Times New Roman"/>
              </a:defRPr>
            </a:pPr>
            <a:r>
              <a:rPr dirty="0"/>
              <a:t>Lecture Outline</a:t>
            </a:r>
          </a:p>
          <a:p>
            <a:pPr marL="228600" indent="-228600">
              <a:spcBef>
                <a:spcPts val="600"/>
              </a:spcBef>
              <a:tabLst>
                <a:tab pos="228600" algn="l"/>
              </a:tabLst>
              <a:defRPr b="1">
                <a:latin typeface="Times New Roman"/>
                <a:ea typeface="Times New Roman"/>
                <a:cs typeface="Times New Roman"/>
                <a:sym typeface="Times New Roman"/>
              </a:defRPr>
            </a:pPr>
            <a:endParaRPr dirty="0"/>
          </a:p>
          <a:p>
            <a:pPr marL="228600">
              <a:spcBef>
                <a:spcPts val="300"/>
              </a:spcBef>
              <a:tabLst>
                <a:tab pos="457200" algn="l"/>
                <a:tab pos="914400" algn="l"/>
                <a:tab pos="1371600" algn="l"/>
                <a:tab pos="1828800" algn="l"/>
              </a:tabLst>
            </a:pPr>
            <a:r>
              <a:rPr dirty="0"/>
              <a:t>2.	Perform a verbal read-back of any orders received from online medical control.</a:t>
            </a:r>
            <a:endParaRPr dirty="0">
              <a:latin typeface="Times New Roman"/>
              <a:ea typeface="Times New Roman"/>
              <a:cs typeface="Times New Roman"/>
              <a:sym typeface="Times New Roman"/>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3.	Call out the medication name and dose prior to administration.</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4.	Unlabeled syringes pose a significant hazard in healthcare.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Whenever possible, use premade stickers or hand-written labels that indicate at least the medication’s name and concentration, even if the medication is intended to be administered immediately.</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5.	Patient safety experts recommend building an environment in which EMS providers feel comfortable reporting errors and near misses.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Often referred to as a “just culture”</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6.	Bring along a patient’s home medications when transporting the patient to a health care facility.</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7.	Use a reliable reference source when administering unfamiliar medications or when an unusual dose or route of administration is being considered.</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8.	Have a partner confirm the volume in a syringe or a weight-based medication calculation.</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9.	Evaluate the patient for medication allergy or hypersensitivity before each administration.</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10. The Institute for Safe Medication Practices (IMSP) has developed a list of error-prone medication abbreviations.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When these are used, there is an increased likelihood of a medication error.</a:t>
            </a:r>
          </a:p>
        </p:txBody>
      </p:sp>
    </p:spTree>
    <p:extLst>
      <p:ext uri="{BB962C8B-B14F-4D97-AF65-F5344CB8AC3E}">
        <p14:creationId xmlns:p14="http://schemas.microsoft.com/office/powerpoint/2010/main" val="7243032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7" name="Shape 597"/>
          <p:cNvSpPr>
            <a:spLocks noGrp="1" noRot="1" noChangeAspect="1"/>
          </p:cNvSpPr>
          <p:nvPr>
            <p:ph type="sldImg"/>
          </p:nvPr>
        </p:nvSpPr>
        <p:spPr>
          <a:prstGeom prst="rect">
            <a:avLst/>
          </a:prstGeom>
        </p:spPr>
        <p:txBody>
          <a:bodyPr/>
          <a:lstStyle/>
          <a:p>
            <a:endParaRPr/>
          </a:p>
        </p:txBody>
      </p:sp>
      <p:sp>
        <p:nvSpPr>
          <p:cNvPr id="598" name="Shape 598"/>
          <p:cNvSpPr>
            <a:spLocks noGrp="1"/>
          </p:cNvSpPr>
          <p:nvPr>
            <p:ph type="body" sz="quarter" idx="1"/>
          </p:nvPr>
        </p:nvSpPr>
        <p:spPr>
          <a:prstGeom prst="rect">
            <a:avLst/>
          </a:prstGeom>
        </p:spPr>
        <p:txBody>
          <a:bodyPr/>
          <a:lstStyle>
            <a:lvl1pPr marL="228600" indent="-228600">
              <a:spcBef>
                <a:spcPts val="600"/>
              </a:spcBef>
              <a:tabLst>
                <a:tab pos="228600" algn="l"/>
              </a:tabLst>
              <a:defRPr>
                <a:latin typeface="Times New Roman"/>
                <a:ea typeface="Times New Roman"/>
                <a:cs typeface="Times New Roman"/>
                <a:sym typeface="Times New Roman"/>
              </a:defRPr>
            </a:lvl1pPr>
          </a:lstStyle>
          <a:p>
            <a:r>
              <a:t>This table shows examples of possible errors and misinterpretations in reporting. </a:t>
            </a:r>
            <a:endParaRPr b="1"/>
          </a:p>
        </p:txBody>
      </p:sp>
    </p:spTree>
    <p:extLst>
      <p:ext uri="{BB962C8B-B14F-4D97-AF65-F5344CB8AC3E}">
        <p14:creationId xmlns:p14="http://schemas.microsoft.com/office/powerpoint/2010/main" val="15546220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prstGeom prst="rect">
            <a:avLst/>
          </a:prstGeom>
        </p:spPr>
        <p:txBody>
          <a:bodyPr/>
          <a:lstStyle/>
          <a:p>
            <a:endParaRPr/>
          </a:p>
        </p:txBody>
      </p:sp>
      <p:sp>
        <p:nvSpPr>
          <p:cNvPr id="131" name="Shape 131"/>
          <p:cNvSpPr>
            <a:spLocks noGrp="1"/>
          </p:cNvSpPr>
          <p:nvPr>
            <p:ph type="body" sz="quarter" idx="1"/>
          </p:nvPr>
        </p:nvSpPr>
        <p:spPr>
          <a:prstGeom prst="rect">
            <a:avLst/>
          </a:prstGeom>
        </p:spPr>
        <p:txBody>
          <a:bodyPr/>
          <a:lstStyle/>
          <a:p>
            <a:pPr>
              <a:spcBef>
                <a:spcPts val="600"/>
              </a:spcBef>
              <a:defRPr sz="1800">
                <a:latin typeface="Times New Roman"/>
                <a:ea typeface="Times New Roman"/>
                <a:cs typeface="Times New Roman"/>
                <a:sym typeface="Times New Roman"/>
              </a:defRPr>
            </a:pPr>
            <a:r>
              <a:rPr dirty="0"/>
              <a:t>Lecture Outline</a:t>
            </a:r>
          </a:p>
          <a:p>
            <a:pPr>
              <a:spcBef>
                <a:spcPts val="600"/>
              </a:spcBef>
              <a:defRPr sz="1800">
                <a:latin typeface="Times New Roman"/>
                <a:ea typeface="Times New Roman"/>
                <a:cs typeface="Times New Roman"/>
                <a:sym typeface="Times New Roman"/>
              </a:defRPr>
            </a:pPr>
            <a:endParaRPr dirty="0"/>
          </a:p>
          <a:p>
            <a:pPr>
              <a:spcBef>
                <a:spcPts val="1200"/>
              </a:spcBef>
              <a:defRPr sz="2800">
                <a:latin typeface="Times New Roman"/>
                <a:ea typeface="Times New Roman"/>
                <a:cs typeface="Times New Roman"/>
                <a:sym typeface="Times New Roman"/>
              </a:defRPr>
            </a:pPr>
            <a:r>
              <a:rPr dirty="0"/>
              <a:t>II. Historical Perspective on Medication Administration</a:t>
            </a:r>
          </a:p>
          <a:p>
            <a:pPr marL="228600" indent="-228600">
              <a:spcBef>
                <a:spcPts val="600"/>
              </a:spcBef>
              <a:tabLst>
                <a:tab pos="228600" algn="l"/>
              </a:tabLst>
              <a:defRPr sz="1800" b="1">
                <a:latin typeface="Times New Roman"/>
                <a:ea typeface="Times New Roman"/>
                <a:cs typeface="Times New Roman"/>
                <a:sym typeface="Times New Roman"/>
              </a:defRPr>
            </a:pPr>
            <a:r>
              <a:rPr dirty="0"/>
              <a:t>A.	Chemicals derived from plants and animals have been used for centuries to cure disease or relieve symptoms.</a:t>
            </a:r>
          </a:p>
          <a:p>
            <a:pPr marL="2286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rPr dirty="0"/>
              <a:t>1.	Natural remedies were directed toward symptoms rather than the disease process.</a:t>
            </a:r>
          </a:p>
          <a:p>
            <a:pPr marL="2286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rPr dirty="0"/>
              <a:t>2.	Certain medications discovered in ancient times are still in use.</a:t>
            </a:r>
          </a:p>
          <a:p>
            <a:pPr marL="228600" indent="-228600">
              <a:spcBef>
                <a:spcPts val="600"/>
              </a:spcBef>
              <a:tabLst>
                <a:tab pos="228600" algn="l"/>
              </a:tabLst>
              <a:defRPr sz="1800" b="1">
                <a:latin typeface="Times New Roman"/>
                <a:ea typeface="Times New Roman"/>
                <a:cs typeface="Times New Roman"/>
                <a:sym typeface="Times New Roman"/>
              </a:defRPr>
            </a:pPr>
            <a:r>
              <a:rPr dirty="0"/>
              <a:t>B.	Formal scientific study of the effect of medications began in the late 17th and early 18th centuries.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Shape 135"/>
          <p:cNvSpPr>
            <a:spLocks noGrp="1" noRot="1" noChangeAspect="1"/>
          </p:cNvSpPr>
          <p:nvPr>
            <p:ph type="sldImg"/>
          </p:nvPr>
        </p:nvSpPr>
        <p:spPr>
          <a:prstGeom prst="rect">
            <a:avLst/>
          </a:prstGeom>
        </p:spPr>
        <p:txBody>
          <a:bodyPr/>
          <a:lstStyle/>
          <a:p>
            <a:endParaRPr/>
          </a:p>
        </p:txBody>
      </p:sp>
      <p:sp>
        <p:nvSpPr>
          <p:cNvPr id="136" name="Shape 136"/>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800" b="1">
                <a:latin typeface="Times New Roman"/>
                <a:ea typeface="Times New Roman"/>
                <a:cs typeface="Times New Roman"/>
                <a:sym typeface="Times New Roman"/>
              </a:defRPr>
            </a:pPr>
            <a:r>
              <a:t>C.	The science of pharmacology has evolved into a highly pro­fitable and highly regulated industry.</a:t>
            </a:r>
          </a:p>
          <a:p>
            <a:pPr marL="228600">
              <a:spcBef>
                <a:spcPts val="300"/>
              </a:spcBef>
              <a:tabLst>
                <a:tab pos="228600" algn="l"/>
              </a:tabLst>
              <a:defRPr sz="1600">
                <a:latin typeface="Times New Roman"/>
                <a:ea typeface="Times New Roman"/>
                <a:cs typeface="Times New Roman"/>
                <a:sym typeface="Times New Roman"/>
              </a:defRPr>
            </a:pPr>
            <a:r>
              <a:t>1.	Evidence-based guidelines assist clinicians using pharmacologic interventions.</a:t>
            </a:r>
            <a:endParaRPr sz="1800" b="1"/>
          </a:p>
          <a:p>
            <a:pPr marL="2286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2.	Medications undergo extensive testing and clinical trials.</a:t>
            </a:r>
          </a:p>
          <a:p>
            <a:pPr marL="2286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3.	Adverse reactions are common.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Shape 140"/>
          <p:cNvSpPr>
            <a:spLocks noGrp="1" noRot="1" noChangeAspect="1"/>
          </p:cNvSpPr>
          <p:nvPr>
            <p:ph type="sldImg"/>
          </p:nvPr>
        </p:nvSpPr>
        <p:spPr>
          <a:prstGeom prst="rect">
            <a:avLst/>
          </a:prstGeom>
        </p:spPr>
        <p:txBody>
          <a:bodyPr/>
          <a:lstStyle/>
          <a:p>
            <a:endParaRPr/>
          </a:p>
        </p:txBody>
      </p:sp>
      <p:sp>
        <p:nvSpPr>
          <p:cNvPr id="141" name="Shape 141"/>
          <p:cNvSpPr>
            <a:spLocks noGrp="1"/>
          </p:cNvSpPr>
          <p:nvPr>
            <p:ph type="body" sz="quarter" idx="1"/>
          </p:nvPr>
        </p:nvSpPr>
        <p:spPr>
          <a:prstGeom prst="rect">
            <a:avLst/>
          </a:prstGeom>
        </p:spPr>
        <p:txBody>
          <a:bodyPr/>
          <a:lstStyle/>
          <a:p>
            <a:pPr>
              <a:spcBef>
                <a:spcPts val="600"/>
              </a:spcBef>
              <a:defRPr sz="2000">
                <a:latin typeface="Times New Roman"/>
                <a:ea typeface="Times New Roman"/>
                <a:cs typeface="Times New Roman"/>
                <a:sym typeface="Times New Roman"/>
              </a:defRPr>
            </a:pPr>
            <a:r>
              <a:t>Lecture Outline</a:t>
            </a:r>
          </a:p>
          <a:p>
            <a:pPr>
              <a:spcBef>
                <a:spcPts val="600"/>
              </a:spcBef>
              <a:defRPr sz="2000">
                <a:latin typeface="Times New Roman"/>
                <a:ea typeface="Times New Roman"/>
                <a:cs typeface="Times New Roman"/>
                <a:sym typeface="Times New Roman"/>
              </a:defRPr>
            </a:pPr>
            <a:endParaRPr/>
          </a:p>
          <a:p>
            <a:pPr>
              <a:spcBef>
                <a:spcPts val="1200"/>
              </a:spcBef>
              <a:defRPr sz="3600">
                <a:latin typeface="Times New Roman"/>
                <a:ea typeface="Times New Roman"/>
                <a:cs typeface="Times New Roman"/>
                <a:sym typeface="Times New Roman"/>
              </a:defRPr>
            </a:pPr>
            <a:r>
              <a:t>III. Medication and Drug Regulation</a:t>
            </a:r>
          </a:p>
          <a:p>
            <a:pPr marL="228600" indent="-228600">
              <a:spcBef>
                <a:spcPts val="600"/>
              </a:spcBef>
              <a:tabLst>
                <a:tab pos="228600" algn="l"/>
              </a:tabLst>
              <a:defRPr sz="2400" b="1">
                <a:latin typeface="Times New Roman"/>
                <a:ea typeface="Times New Roman"/>
                <a:cs typeface="Times New Roman"/>
                <a:sym typeface="Times New Roman"/>
              </a:defRPr>
            </a:pPr>
            <a:r>
              <a:t>A.	Comprehensive U.S. system of medication and drug regulation</a:t>
            </a:r>
          </a:p>
          <a:p>
            <a:pPr marL="2286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1.	In 1906, the Pure Food and Drug Act prohibited altering or mislabeling medications.</a:t>
            </a:r>
          </a:p>
          <a:p>
            <a:pPr marL="2286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2.	In 1909, the Opium Exclusion Act prohibited importing opium.</a:t>
            </a:r>
          </a:p>
          <a:p>
            <a:pPr marL="2286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3.	In 1914, the Harrison Narcotic Act restricted the use of opiates and cocaine.</a:t>
            </a:r>
          </a:p>
          <a:p>
            <a:pPr marL="2286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4.	The Food, Drug, and Cosmetic Act (1938) gave the US Food and Drug Administration (FDA) enforcement authority for approving new medications and removing unsafe medications from use.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hape 145"/>
          <p:cNvSpPr>
            <a:spLocks noGrp="1" noRot="1" noChangeAspect="1"/>
          </p:cNvSpPr>
          <p:nvPr>
            <p:ph type="sldImg"/>
          </p:nvPr>
        </p:nvSpPr>
        <p:spPr>
          <a:prstGeom prst="rect">
            <a:avLst/>
          </a:prstGeom>
        </p:spPr>
        <p:txBody>
          <a:bodyPr/>
          <a:lstStyle/>
          <a:p>
            <a:endParaRPr/>
          </a:p>
        </p:txBody>
      </p:sp>
      <p:sp>
        <p:nvSpPr>
          <p:cNvPr id="146" name="Shape 146"/>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5.	Approval of a new medication typically takes years.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Only a small fraction of medications submitted to the FDA are approved.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Some medications are used “off-label.”</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 purpose not approved by the FDA</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At doses different from the recommended doses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By a route of administration not approved by the FDA</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Common practice in healthcare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Increases liability for the healthcare worker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a:spLocks noGrp="1" noRot="1" noChangeAspect="1"/>
          </p:cNvSpPr>
          <p:nvPr>
            <p:ph type="sldImg"/>
          </p:nvPr>
        </p:nvSpPr>
        <p:spPr>
          <a:prstGeom prst="rect">
            <a:avLst/>
          </a:prstGeom>
        </p:spPr>
        <p:txBody>
          <a:bodyPr/>
          <a:lstStyle/>
          <a:p>
            <a:endParaRPr/>
          </a:p>
        </p:txBody>
      </p:sp>
      <p:sp>
        <p:nvSpPr>
          <p:cNvPr id="152" name="Shape 15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6.	Paramedics need to be familiar with the rules and regulations implemented under the Controlled Substances Act of 1970.</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This act is also known as the Comprehensive Drug Abuse Prevention and Control Act.</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It classifies certain mediations with the potential of abuse into five categories (schedules).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Schedule I: High abuse potential; no recognized medical purpose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Schedule II: High abuse potential; legitimate medical purpose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Schedule III: Lower potential for abuse than Schedule II mediations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iv.	Schedule IV: Lower potential for abuse than Schedule III drugs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v.	Schedule V: Lower potential for abuse than Schedule IV drugs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The US Drug Enforcement Agency is responsible for enforcing this act.</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d.	Schedule I medications may not be prescribed, dispensed, used, or administered for medical use.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Example: Marijuana (remains controversial and depends on the state)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e.	Paramedics are likely to carry and administer Schedule II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f.	All Schedule II through V medications require: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Locked storage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Significant record keeping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Controlled wasting procedures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noRot="1" noChangeAspect="1"/>
          </p:cNvSpPr>
          <p:nvPr>
            <p:ph type="sldImg"/>
          </p:nvPr>
        </p:nvSpPr>
        <p:spPr>
          <a:prstGeom prst="rect">
            <a:avLst/>
          </a:prstGeom>
        </p:spPr>
        <p:txBody>
          <a:bodyPr/>
          <a:lstStyle/>
          <a:p>
            <a:endParaRPr/>
          </a:p>
        </p:txBody>
      </p:sp>
      <p:sp>
        <p:nvSpPr>
          <p:cNvPr id="157" name="Shape 157"/>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600" b="1">
                <a:latin typeface="Times New Roman"/>
                <a:ea typeface="Times New Roman"/>
                <a:cs typeface="Times New Roman"/>
                <a:sym typeface="Times New Roman"/>
              </a:defRPr>
            </a:pPr>
            <a:r>
              <a:t>B.	Sources of medication</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1.	Sources of medication include:</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Plants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Animals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c.	Minerals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d.	Microorganisms (bacteria, fungi, mold)</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2.	Other medications may be:</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Synthetic (made completely in a laboratory)</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Semisynthetic (made from chemicals derived from plant, animal, or mineral sources that have been chemically modified in a laboratory)</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3.	During manufacturing, pharmaceutical companies control the following:</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Concentration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Purity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Preservatives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d.	Other ingredients</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4.	The </a:t>
            </a:r>
            <a:r>
              <a:rPr i="1" dirty="0"/>
              <a:t>United States Pharmacopeia–National Formulary </a:t>
            </a:r>
            <a:r>
              <a:rPr dirty="0"/>
              <a:t>(USP-NF) provides information regarding the manufacturing details of medications.</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5.	Every medication must have a manufacturing lot number and expiration date.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noRot="1" noChangeAspect="1"/>
          </p:cNvSpPr>
          <p:nvPr>
            <p:ph type="sldImg"/>
          </p:nvPr>
        </p:nvSpPr>
        <p:spPr>
          <a:prstGeom prst="rect">
            <a:avLst/>
          </a:prstGeom>
        </p:spPr>
        <p:txBody>
          <a:bodyPr/>
          <a:lstStyle/>
          <a:p>
            <a:endParaRPr/>
          </a:p>
        </p:txBody>
      </p:sp>
      <p:sp>
        <p:nvSpPr>
          <p:cNvPr id="167" name="Shape 167"/>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600" b="1">
                <a:latin typeface="Times New Roman"/>
                <a:ea typeface="Times New Roman"/>
                <a:cs typeface="Times New Roman"/>
                <a:sym typeface="Times New Roman"/>
              </a:defRPr>
            </a:pPr>
            <a:r>
              <a:t>C.	Forms of medication</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1.	Most medications are administered as sterile injectable solutions.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Require careful handling and aseptic technique during administration</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Supplied in:</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IV bags</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ii.	Vials</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iii.	Ampules</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iv.	Glass bottles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noRot="1" noChangeAspect="1"/>
          </p:cNvSpPr>
          <p:nvPr>
            <p:ph type="sldImg"/>
          </p:nvPr>
        </p:nvSpPr>
        <p:spPr>
          <a:prstGeom prst="rect">
            <a:avLst/>
          </a:prstGeom>
        </p:spPr>
        <p:txBody>
          <a:bodyPr/>
          <a:lstStyle/>
          <a:p>
            <a:endParaRPr/>
          </a:p>
        </p:txBody>
      </p:sp>
      <p:sp>
        <p:nvSpPr>
          <p:cNvPr id="172" name="Shape 172"/>
          <p:cNvSpPr>
            <a:spLocks noGrp="1"/>
          </p:cNvSpPr>
          <p:nvPr>
            <p:ph type="body" sz="quarter" idx="1"/>
          </p:nvPr>
        </p:nvSpPr>
        <p:spPr>
          <a:prstGeom prst="rect">
            <a:avLst/>
          </a:prstGeom>
        </p:spPr>
        <p:txBody>
          <a:bodyPr/>
          <a:lstStyle/>
          <a:p>
            <a:pPr>
              <a:spcBef>
                <a:spcPts val="600"/>
              </a:spcBef>
              <a:defRPr sz="2000">
                <a:latin typeface="Times New Roman"/>
                <a:ea typeface="Times New Roman"/>
                <a:cs typeface="Times New Roman"/>
                <a:sym typeface="Times New Roman"/>
              </a:defRPr>
            </a:pPr>
            <a:r>
              <a:rPr dirty="0"/>
              <a:t>Lecture Outline</a:t>
            </a:r>
          </a:p>
          <a:p>
            <a:pPr>
              <a:spcBef>
                <a:spcPts val="600"/>
              </a:spcBef>
              <a:defRPr sz="2000">
                <a:latin typeface="Times New Roman"/>
                <a:ea typeface="Times New Roman"/>
                <a:cs typeface="Times New Roman"/>
                <a:sym typeface="Times New Roman"/>
              </a:defRPr>
            </a:pPr>
            <a:endParaRPr dirty="0"/>
          </a:p>
          <a:p>
            <a:pPr>
              <a:spcBef>
                <a:spcPts val="1200"/>
              </a:spcBef>
              <a:defRPr sz="2000">
                <a:latin typeface="Times New Roman"/>
                <a:ea typeface="Times New Roman"/>
                <a:cs typeface="Times New Roman"/>
                <a:sym typeface="Times New Roman"/>
              </a:defRPr>
            </a:pPr>
            <a:r>
              <a:rPr dirty="0"/>
              <a:t>IV. Medication Management for Paramedics</a:t>
            </a:r>
          </a:p>
          <a:p>
            <a:pPr marL="228600" indent="-228600">
              <a:spcBef>
                <a:spcPts val="600"/>
              </a:spcBef>
              <a:tabLst>
                <a:tab pos="228600" algn="l"/>
              </a:tabLst>
              <a:defRPr sz="1400" b="1">
                <a:latin typeface="Times New Roman"/>
                <a:ea typeface="Times New Roman"/>
                <a:cs typeface="Times New Roman"/>
                <a:sym typeface="Times New Roman"/>
              </a:defRPr>
            </a:pPr>
            <a:r>
              <a:rPr dirty="0"/>
              <a:t>A.	Medication names</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1.	Medications in the United States have three distinct names.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Chemical name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Used during development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Long and difficult to pronounce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Rarely used in clinical practice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iv. 	Examples: sodium bicarbonate, potassium chloride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Nonproprietary (generic) name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Proposed by manufacturer</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Approved by US Adopted Names Council and World Health Organization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Promotes consistency and avoids duplication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Include a stem</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Links them to other medications in the same class (</a:t>
            </a:r>
            <a:r>
              <a:rPr dirty="0" err="1"/>
              <a:t>eg</a:t>
            </a:r>
            <a:r>
              <a:rPr dirty="0"/>
              <a:t>, midazolam, diazepam, and lorazepam)</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Not safe to rely entirely on the stem when attempting to determine the class of a medication</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rPr dirty="0"/>
              <a:t>(1)	Different classes may have the same stem.</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Brand (proprietary) name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Chosen by the manufacturer and approved by the FDA</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Selected for marketing purposes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noRot="1" noChangeAspect="1"/>
          </p:cNvSpPr>
          <p:nvPr>
            <p:ph type="sldImg"/>
          </p:nvPr>
        </p:nvSpPr>
        <p:spPr>
          <a:prstGeom prst="rect">
            <a:avLst/>
          </a:prstGeom>
        </p:spPr>
        <p:txBody>
          <a:bodyPr/>
          <a:lstStyle/>
          <a:p>
            <a:endParaRPr/>
          </a:p>
        </p:txBody>
      </p:sp>
      <p:sp>
        <p:nvSpPr>
          <p:cNvPr id="177" name="Shape 177"/>
          <p:cNvSpPr>
            <a:spLocks noGrp="1"/>
          </p:cNvSpPr>
          <p:nvPr>
            <p:ph type="body" sz="quarter" idx="1"/>
          </p:nvPr>
        </p:nvSpPr>
        <p:spPr>
          <a:prstGeom prst="rect">
            <a:avLst/>
          </a:prstGeom>
        </p:spPr>
        <p:txBody>
          <a:bodyPr/>
          <a:lstStyle/>
          <a:p>
            <a:pPr>
              <a:spcBef>
                <a:spcPts val="600"/>
              </a:spcBef>
              <a:defRPr sz="2000">
                <a:latin typeface="Times New Roman"/>
                <a:ea typeface="Times New Roman"/>
                <a:cs typeface="Times New Roman"/>
                <a:sym typeface="Times New Roman"/>
              </a:defRPr>
            </a:pPr>
            <a:r>
              <a:t>Lecture Outline</a:t>
            </a:r>
          </a:p>
          <a:p>
            <a:pPr>
              <a:spcBef>
                <a:spcPts val="600"/>
              </a:spcBef>
              <a:defRPr sz="2000">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Example: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Chemical name: 4-chloro- N -furfuryl-5-sulfamoylanthranilic acid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Generic name: furosemide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Brand name: Lasix</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2.	Many reference sources use “tall man” lettering when printing names of certain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Capitalized letters in medications with similar names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Example: DiphenhydrAMINE and dimenhyDRINATE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noRot="1" noChangeAspect="1"/>
          </p:cNvSpPr>
          <p:nvPr>
            <p:ph type="sldImg"/>
          </p:nvPr>
        </p:nvSpPr>
        <p:spPr>
          <a:prstGeom prst="rect">
            <a:avLst/>
          </a:prstGeom>
        </p:spPr>
        <p:txBody>
          <a:bodyPr/>
          <a:lstStyle/>
          <a:p>
            <a:endParaRPr/>
          </a:p>
        </p:txBody>
      </p:sp>
      <p:sp>
        <p:nvSpPr>
          <p:cNvPr id="182" name="Shape 182"/>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rPr dirty="0"/>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dirty="0"/>
          </a:p>
          <a:p>
            <a:pPr marL="228600" indent="-228600">
              <a:spcBef>
                <a:spcPts val="600"/>
              </a:spcBef>
              <a:tabLst>
                <a:tab pos="228600" algn="l"/>
              </a:tabLst>
              <a:defRPr sz="1600" b="1">
                <a:latin typeface="Times New Roman"/>
                <a:ea typeface="Times New Roman"/>
                <a:cs typeface="Times New Roman"/>
                <a:sym typeface="Times New Roman"/>
              </a:defRPr>
            </a:pPr>
            <a:r>
              <a:rPr dirty="0"/>
              <a:t>B.	Medication reference sources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1.	When selecting a medication reference source, paramedics must consider:</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a.	Reliability</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b.	Whether source is printed, electronic, or both</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c.	Depth of information needed or provided</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d.	Accessibility</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e.	Cost</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f.	Availability of updates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g.	Size of materials used</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a:spLocks noGrp="1" noRot="1" noChangeAspect="1"/>
          </p:cNvSpPr>
          <p:nvPr>
            <p:ph type="sldImg"/>
          </p:nvPr>
        </p:nvSpPr>
        <p:spPr>
          <a:prstGeom prst="rect">
            <a:avLst/>
          </a:prstGeom>
        </p:spPr>
        <p:txBody>
          <a:bodyPr/>
          <a:lstStyle/>
          <a:p>
            <a:endParaRPr/>
          </a:p>
        </p:txBody>
      </p:sp>
      <p:sp>
        <p:nvSpPr>
          <p:cNvPr id="187" name="Shape 187"/>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2.	A medication monograph is a medication profile.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Components include:</a:t>
            </a:r>
          </a:p>
          <a:p>
            <a:pPr marL="285750" indent="400050">
              <a:spcBef>
                <a:spcPts val="300"/>
              </a:spcBef>
              <a:tabLst>
                <a:tab pos="457200" algn="l"/>
                <a:tab pos="457200" algn="l"/>
                <a:tab pos="914400" algn="l"/>
                <a:tab pos="965200" algn="l"/>
                <a:tab pos="1371600" algn="l"/>
                <a:tab pos="1371600" algn="l"/>
                <a:tab pos="1828800" algn="l"/>
                <a:tab pos="1828800" algn="l"/>
              </a:tabLst>
              <a:defRPr>
                <a:latin typeface="Times New Roman"/>
                <a:ea typeface="Times New Roman"/>
                <a:cs typeface="Times New Roman"/>
                <a:sym typeface="Times New Roman"/>
              </a:defRPr>
            </a:pPr>
            <a:r>
              <a:t>i.	Medication names</a:t>
            </a:r>
          </a:p>
          <a:p>
            <a:pPr marL="285750" indent="400050">
              <a:spcBef>
                <a:spcPts val="300"/>
              </a:spcBef>
              <a:tabLst>
                <a:tab pos="457200" algn="l"/>
                <a:tab pos="457200" algn="l"/>
                <a:tab pos="914400" algn="l"/>
                <a:tab pos="965200" algn="l"/>
                <a:tab pos="1371600" algn="l"/>
                <a:tab pos="1371600" algn="l"/>
                <a:tab pos="1828800" algn="l"/>
                <a:tab pos="1828800" algn="l"/>
              </a:tabLst>
              <a:defRPr>
                <a:latin typeface="Times New Roman"/>
                <a:ea typeface="Times New Roman"/>
                <a:cs typeface="Times New Roman"/>
                <a:sym typeface="Times New Roman"/>
              </a:defRPr>
            </a:pPr>
            <a:r>
              <a:t>ii.	Category or class of medication</a:t>
            </a:r>
          </a:p>
          <a:p>
            <a:pPr marL="285750" indent="400050">
              <a:spcBef>
                <a:spcPts val="300"/>
              </a:spcBef>
              <a:tabLst>
                <a:tab pos="457200" algn="l"/>
                <a:tab pos="457200" algn="l"/>
                <a:tab pos="914400" algn="l"/>
                <a:tab pos="965200" algn="l"/>
                <a:tab pos="1371600" algn="l"/>
                <a:tab pos="1371600" algn="l"/>
                <a:tab pos="1828800" algn="l"/>
                <a:tab pos="1828800" algn="l"/>
              </a:tabLst>
              <a:defRPr>
                <a:latin typeface="Times New Roman"/>
                <a:ea typeface="Times New Roman"/>
                <a:cs typeface="Times New Roman"/>
                <a:sym typeface="Times New Roman"/>
              </a:defRPr>
            </a:pPr>
            <a:r>
              <a:t>iii.	Use/indication</a:t>
            </a:r>
          </a:p>
          <a:p>
            <a:pPr marL="285750" indent="400050">
              <a:spcBef>
                <a:spcPts val="300"/>
              </a:spcBef>
              <a:tabLst>
                <a:tab pos="457200" algn="l"/>
                <a:tab pos="457200" algn="l"/>
                <a:tab pos="914400" algn="l"/>
                <a:tab pos="965200" algn="l"/>
                <a:tab pos="1371600" algn="l"/>
                <a:tab pos="1371600" algn="l"/>
                <a:tab pos="1828800" algn="l"/>
                <a:tab pos="1828800" algn="l"/>
              </a:tabLst>
              <a:defRPr>
                <a:latin typeface="Times New Roman"/>
                <a:ea typeface="Times New Roman"/>
                <a:cs typeface="Times New Roman"/>
                <a:sym typeface="Times New Roman"/>
              </a:defRPr>
            </a:pPr>
            <a:r>
              <a:t>iv.	Mechanism of action</a:t>
            </a:r>
          </a:p>
          <a:p>
            <a:pPr marL="285750" indent="400050">
              <a:spcBef>
                <a:spcPts val="300"/>
              </a:spcBef>
              <a:tabLst>
                <a:tab pos="457200" algn="l"/>
                <a:tab pos="457200" algn="l"/>
                <a:tab pos="914400" algn="l"/>
                <a:tab pos="965200" algn="l"/>
                <a:tab pos="1371600" algn="l"/>
                <a:tab pos="1371600" algn="l"/>
                <a:tab pos="1828800" algn="l"/>
                <a:tab pos="1828800" algn="l"/>
              </a:tabLst>
              <a:defRPr>
                <a:latin typeface="Times New Roman"/>
                <a:ea typeface="Times New Roman"/>
                <a:cs typeface="Times New Roman"/>
                <a:sym typeface="Times New Roman"/>
              </a:defRPr>
            </a:pPr>
            <a:r>
              <a:t>v.	Pregnancy risk factor</a:t>
            </a:r>
          </a:p>
          <a:p>
            <a:pPr marL="285750" indent="400050">
              <a:spcBef>
                <a:spcPts val="300"/>
              </a:spcBef>
              <a:tabLst>
                <a:tab pos="457200" algn="l"/>
                <a:tab pos="457200" algn="l"/>
                <a:tab pos="914400" algn="l"/>
                <a:tab pos="965200" algn="l"/>
                <a:tab pos="1371600" algn="l"/>
                <a:tab pos="1371600" algn="l"/>
                <a:tab pos="1828800" algn="l"/>
                <a:tab pos="1828800" algn="l"/>
              </a:tabLst>
              <a:defRPr>
                <a:latin typeface="Times New Roman"/>
                <a:ea typeface="Times New Roman"/>
                <a:cs typeface="Times New Roman"/>
                <a:sym typeface="Times New Roman"/>
              </a:defRPr>
            </a:pPr>
            <a:r>
              <a:t>vi.	Contraindications</a:t>
            </a:r>
          </a:p>
          <a:p>
            <a:pPr marL="285750" indent="400050">
              <a:spcBef>
                <a:spcPts val="300"/>
              </a:spcBef>
              <a:tabLst>
                <a:tab pos="457200" algn="l"/>
                <a:tab pos="457200" algn="l"/>
                <a:tab pos="914400" algn="l"/>
                <a:tab pos="965200" algn="l"/>
                <a:tab pos="1371600" algn="l"/>
                <a:tab pos="1371600" algn="l"/>
                <a:tab pos="1828800" algn="l"/>
                <a:tab pos="1828800" algn="l"/>
              </a:tabLst>
              <a:defRPr>
                <a:latin typeface="Times New Roman"/>
                <a:ea typeface="Times New Roman"/>
                <a:cs typeface="Times New Roman"/>
                <a:sym typeface="Times New Roman"/>
              </a:defRPr>
            </a:pPr>
            <a:r>
              <a:t>vii.	Available forms</a:t>
            </a:r>
          </a:p>
          <a:p>
            <a:pPr marL="285750" indent="400050">
              <a:spcBef>
                <a:spcPts val="300"/>
              </a:spcBef>
              <a:tabLst>
                <a:tab pos="457200" algn="l"/>
                <a:tab pos="457200" algn="l"/>
                <a:tab pos="914400" algn="l"/>
                <a:tab pos="965200" algn="l"/>
                <a:tab pos="1371600" algn="l"/>
                <a:tab pos="1371600" algn="l"/>
                <a:tab pos="1828800" algn="l"/>
                <a:tab pos="1828800" algn="l"/>
              </a:tabLst>
              <a:defRPr>
                <a:latin typeface="Times New Roman"/>
                <a:ea typeface="Times New Roman"/>
                <a:cs typeface="Times New Roman"/>
                <a:sym typeface="Times New Roman"/>
              </a:defRPr>
            </a:pPr>
            <a:r>
              <a:t>viii.	Dosage</a:t>
            </a:r>
          </a:p>
          <a:p>
            <a:pPr marL="285750" indent="400050">
              <a:spcBef>
                <a:spcPts val="300"/>
              </a:spcBef>
              <a:tabLst>
                <a:tab pos="457200" algn="l"/>
                <a:tab pos="457200" algn="l"/>
                <a:tab pos="914400" algn="l"/>
                <a:tab pos="965200" algn="l"/>
                <a:tab pos="1371600" algn="l"/>
                <a:tab pos="1371600" algn="l"/>
                <a:tab pos="1828800" algn="l"/>
                <a:tab pos="1828800" algn="l"/>
              </a:tabLst>
              <a:defRPr>
                <a:latin typeface="Times New Roman"/>
                <a:ea typeface="Times New Roman"/>
                <a:cs typeface="Times New Roman"/>
                <a:sym typeface="Times New Roman"/>
              </a:defRPr>
            </a:pPr>
            <a:r>
              <a:t>ix.	Administration and monitoring considerations</a:t>
            </a:r>
          </a:p>
          <a:p>
            <a:pPr marL="285750" indent="400050">
              <a:spcBef>
                <a:spcPts val="300"/>
              </a:spcBef>
              <a:tabLst>
                <a:tab pos="457200" algn="l"/>
                <a:tab pos="457200" algn="l"/>
                <a:tab pos="914400" algn="l"/>
                <a:tab pos="965200" algn="l"/>
                <a:tab pos="1371600" algn="l"/>
                <a:tab pos="1371600" algn="l"/>
                <a:tab pos="1828800" algn="l"/>
                <a:tab pos="1828800" algn="l"/>
              </a:tabLst>
              <a:defRPr>
                <a:latin typeface="Times New Roman"/>
                <a:ea typeface="Times New Roman"/>
                <a:cs typeface="Times New Roman"/>
                <a:sym typeface="Times New Roman"/>
              </a:defRPr>
            </a:pPr>
            <a:r>
              <a:t>x.	Potential incompatibilities</a:t>
            </a:r>
          </a:p>
          <a:p>
            <a:pPr marL="285750" indent="400050">
              <a:spcBef>
                <a:spcPts val="300"/>
              </a:spcBef>
              <a:tabLst>
                <a:tab pos="457200" algn="l"/>
                <a:tab pos="457200" algn="l"/>
                <a:tab pos="914400" algn="l"/>
                <a:tab pos="965200" algn="l"/>
                <a:tab pos="1371600" algn="l"/>
                <a:tab pos="1371600" algn="l"/>
                <a:tab pos="1828800" algn="l"/>
                <a:tab pos="1828800" algn="l"/>
              </a:tabLst>
              <a:defRPr>
                <a:latin typeface="Times New Roman"/>
                <a:ea typeface="Times New Roman"/>
                <a:cs typeface="Times New Roman"/>
                <a:sym typeface="Times New Roman"/>
              </a:defRPr>
            </a:pPr>
            <a:r>
              <a:t>xi.	Adverse effects</a:t>
            </a:r>
          </a:p>
          <a:p>
            <a:pPr marL="285750" indent="400050">
              <a:spcBef>
                <a:spcPts val="300"/>
              </a:spcBef>
              <a:tabLst>
                <a:tab pos="457200" algn="l"/>
                <a:tab pos="457200" algn="l"/>
                <a:tab pos="914400" algn="l"/>
                <a:tab pos="965200" algn="l"/>
                <a:tab pos="1371600" algn="l"/>
                <a:tab pos="1371600" algn="l"/>
                <a:tab pos="1828800" algn="l"/>
                <a:tab pos="1828800" algn="l"/>
              </a:tabLst>
              <a:defRPr>
                <a:latin typeface="Times New Roman"/>
                <a:ea typeface="Times New Roman"/>
                <a:cs typeface="Times New Roman"/>
                <a:sym typeface="Times New Roman"/>
              </a:defRPr>
            </a:pPr>
            <a:r>
              <a:t>xii.	Pharmacokinetics</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3.	The USP-NF and </a:t>
            </a:r>
            <a:r>
              <a:rPr i="1"/>
              <a:t>Physicians’ Desk Reference</a:t>
            </a:r>
            <a:r>
              <a:t> (PDR) provide information about thousands of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Size of printed versions makes these impractical in the prehospital setting.</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Electronic versions may be helpful to EMS educators and administrators.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a:spLocks noGrp="1" noRot="1" noChangeAspect="1"/>
          </p:cNvSpPr>
          <p:nvPr>
            <p:ph type="sldImg"/>
          </p:nvPr>
        </p:nvSpPr>
        <p:spPr>
          <a:prstGeom prst="rect">
            <a:avLst/>
          </a:prstGeom>
        </p:spPr>
        <p:txBody>
          <a:bodyPr/>
          <a:lstStyle/>
          <a:p>
            <a:endParaRPr/>
          </a:p>
        </p:txBody>
      </p:sp>
      <p:sp>
        <p:nvSpPr>
          <p:cNvPr id="192" name="Shape 19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4.	Manufacturers provide package inserts with every package of medication distributed.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Approved by FDA</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Includes information 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Dosing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Route of administration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Contraindications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Adverse effects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Other characteristics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noRot="1" noChangeAspect="1"/>
          </p:cNvSpPr>
          <p:nvPr>
            <p:ph type="sldImg"/>
          </p:nvPr>
        </p:nvSpPr>
        <p:spPr>
          <a:prstGeom prst="rect">
            <a:avLst/>
          </a:prstGeom>
        </p:spPr>
        <p:txBody>
          <a:bodyPr/>
          <a:lstStyle/>
          <a:p>
            <a:endParaRPr/>
          </a:p>
        </p:txBody>
      </p:sp>
      <p:sp>
        <p:nvSpPr>
          <p:cNvPr id="197" name="Shape 197"/>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5.	Hospital pharmacies often compile medication information into formularies specific to the needs of specific hospitals.</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6.	The </a:t>
            </a:r>
            <a:r>
              <a:rPr i="1"/>
              <a:t>AMA Drug Evaluations </a:t>
            </a:r>
            <a:r>
              <a:t>is published by the American Medical Association.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Provides details about medication selection and administration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Not every medication in the compendium has received FDA approval.</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7.	Many choices are available for commercially published medication information references.</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8.	Many medication references can be accessed electronically.</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hape 201"/>
          <p:cNvSpPr>
            <a:spLocks noGrp="1" noRot="1" noChangeAspect="1"/>
          </p:cNvSpPr>
          <p:nvPr>
            <p:ph type="sldImg"/>
          </p:nvPr>
        </p:nvSpPr>
        <p:spPr>
          <a:prstGeom prst="rect">
            <a:avLst/>
          </a:prstGeom>
        </p:spPr>
        <p:txBody>
          <a:bodyPr/>
          <a:lstStyle/>
          <a:p>
            <a:endParaRPr/>
          </a:p>
        </p:txBody>
      </p:sp>
      <p:sp>
        <p:nvSpPr>
          <p:cNvPr id="202" name="Shape 202"/>
          <p:cNvSpPr>
            <a:spLocks noGrp="1"/>
          </p:cNvSpPr>
          <p:nvPr>
            <p:ph type="body" sz="quarter" idx="1"/>
          </p:nvPr>
        </p:nvSpPr>
        <p:spPr>
          <a:prstGeom prst="rect">
            <a:avLst/>
          </a:prstGeom>
        </p:spPr>
        <p:txBody>
          <a:bodyPr/>
          <a:lstStyle/>
          <a:p>
            <a:pPr marL="228600" indent="-228600">
              <a:spcBef>
                <a:spcPts val="600"/>
              </a:spcBef>
              <a:tabLst>
                <a:tab pos="228600" algn="l"/>
              </a:tabLst>
              <a:defRPr>
                <a:latin typeface="Times New Roman"/>
                <a:ea typeface="Times New Roman"/>
                <a:cs typeface="Times New Roman"/>
                <a:sym typeface="Times New Roman"/>
              </a:defRPr>
            </a:pPr>
            <a:r>
              <a:rPr dirty="0"/>
              <a:t>Lecture Outline</a:t>
            </a:r>
          </a:p>
          <a:p>
            <a:pPr marL="228600" indent="-228600">
              <a:spcBef>
                <a:spcPts val="600"/>
              </a:spcBef>
              <a:tabLst>
                <a:tab pos="228600" algn="l"/>
              </a:tabLst>
              <a:defRPr b="1">
                <a:latin typeface="Times New Roman"/>
                <a:ea typeface="Times New Roman"/>
                <a:cs typeface="Times New Roman"/>
                <a:sym typeface="Times New Roman"/>
              </a:defRPr>
            </a:pPr>
            <a:endParaRPr dirty="0"/>
          </a:p>
          <a:p>
            <a:pPr marL="228600" indent="-228600">
              <a:spcBef>
                <a:spcPts val="600"/>
              </a:spcBef>
              <a:tabLst>
                <a:tab pos="228600" algn="l"/>
              </a:tabLst>
              <a:defRPr sz="1400" b="1">
                <a:latin typeface="Times New Roman"/>
                <a:ea typeface="Times New Roman"/>
                <a:cs typeface="Times New Roman"/>
                <a:sym typeface="Times New Roman"/>
              </a:defRPr>
            </a:pPr>
            <a:r>
              <a:rPr dirty="0"/>
              <a:t>C.	AHA classification of recommendations and level of evidence</a:t>
            </a:r>
          </a:p>
          <a:p>
            <a:pPr marL="228600">
              <a:spcBef>
                <a:spcPts val="300"/>
              </a:spcBef>
              <a:tabLst>
                <a:tab pos="228600" algn="l"/>
              </a:tabLst>
              <a:defRPr>
                <a:latin typeface="Times New Roman"/>
                <a:ea typeface="Times New Roman"/>
                <a:cs typeface="Times New Roman"/>
                <a:sym typeface="Times New Roman"/>
              </a:defRPr>
            </a:pPr>
            <a:r>
              <a:rPr dirty="0"/>
              <a:t>1.	In most EMS settings, you will follow guidelines established and distributed by the American Heart Association (AHA).</a:t>
            </a:r>
            <a:endParaRPr sz="1400" b="1" dirty="0"/>
          </a:p>
          <a:p>
            <a:pPr marL="228600" indent="228600">
              <a:spcBef>
                <a:spcPts val="300"/>
              </a:spcBef>
              <a:tabLst>
                <a:tab pos="228600" algn="l"/>
              </a:tabLst>
              <a:defRPr>
                <a:latin typeface="Times New Roman"/>
                <a:ea typeface="Times New Roman"/>
                <a:cs typeface="Times New Roman"/>
                <a:sym typeface="Times New Roman"/>
              </a:defRPr>
            </a:pPr>
            <a:r>
              <a:rPr dirty="0"/>
              <a:t>a.	These guidelines may be:</a:t>
            </a:r>
            <a:endParaRPr sz="1400" b="1" dirty="0"/>
          </a:p>
          <a:p>
            <a:pPr marL="228600" indent="457200">
              <a:spcBef>
                <a:spcPts val="300"/>
              </a:spcBef>
              <a:tabLst>
                <a:tab pos="228600" algn="l"/>
              </a:tabLst>
              <a:defRPr>
                <a:latin typeface="Times New Roman"/>
                <a:ea typeface="Times New Roman"/>
                <a:cs typeface="Times New Roman"/>
                <a:sym typeface="Times New Roman"/>
              </a:defRPr>
            </a:pPr>
            <a:r>
              <a:rPr dirty="0" err="1"/>
              <a:t>i</a:t>
            </a:r>
            <a:r>
              <a:rPr dirty="0"/>
              <a:t>.	Referenced directly</a:t>
            </a:r>
            <a:endParaRPr sz="1400" b="1" dirty="0"/>
          </a:p>
          <a:p>
            <a:pPr marL="228600" indent="457200">
              <a:spcBef>
                <a:spcPts val="300"/>
              </a:spcBef>
              <a:tabLst>
                <a:tab pos="228600" algn="l"/>
              </a:tabLst>
              <a:defRPr>
                <a:latin typeface="Times New Roman"/>
                <a:ea typeface="Times New Roman"/>
                <a:cs typeface="Times New Roman"/>
                <a:sym typeface="Times New Roman"/>
              </a:defRPr>
            </a:pPr>
            <a:r>
              <a:rPr dirty="0"/>
              <a:t>ii.	Incorporated into more extensive department or agency policies or protocols</a:t>
            </a:r>
            <a:endParaRPr sz="1400" b="1" dirty="0"/>
          </a:p>
          <a:p>
            <a:pPr marL="228600" indent="228600">
              <a:spcBef>
                <a:spcPts val="300"/>
              </a:spcBef>
              <a:tabLst>
                <a:tab pos="228600" algn="l"/>
              </a:tabLst>
              <a:defRPr>
                <a:latin typeface="Times New Roman"/>
                <a:ea typeface="Times New Roman"/>
                <a:cs typeface="Times New Roman"/>
                <a:sym typeface="Times New Roman"/>
              </a:defRPr>
            </a:pPr>
            <a:r>
              <a:rPr dirty="0"/>
              <a:t>b.	The medications and interventions listed have varying degrees of support thorough reliable scientific evidence.</a:t>
            </a:r>
            <a:endParaRPr sz="1400" b="1" dirty="0"/>
          </a:p>
          <a:p>
            <a:pPr marL="228600" indent="228600">
              <a:spcBef>
                <a:spcPts val="300"/>
              </a:spcBef>
              <a:tabLst>
                <a:tab pos="228600" algn="l"/>
              </a:tabLst>
              <a:defRPr>
                <a:latin typeface="Times New Roman"/>
                <a:ea typeface="Times New Roman"/>
                <a:cs typeface="Times New Roman"/>
                <a:sym typeface="Times New Roman"/>
              </a:defRPr>
            </a:pPr>
            <a:r>
              <a:rPr dirty="0"/>
              <a:t>c.	The AHA uses the following system to describe the relative importance of certain medications or interventions:</a:t>
            </a:r>
            <a:endParaRPr sz="1400" b="1" dirty="0"/>
          </a:p>
          <a:p>
            <a:pPr marL="228600" indent="228600">
              <a:spcBef>
                <a:spcPts val="300"/>
              </a:spcBef>
              <a:tabLst>
                <a:tab pos="228600" algn="l"/>
                <a:tab pos="457200" algn="l"/>
              </a:tabLst>
              <a:defRPr>
                <a:latin typeface="Times New Roman"/>
                <a:ea typeface="Times New Roman"/>
                <a:cs typeface="Times New Roman"/>
                <a:sym typeface="Times New Roman"/>
              </a:defRPr>
            </a:pPr>
            <a:r>
              <a:rPr dirty="0"/>
              <a:t>	</a:t>
            </a:r>
            <a:r>
              <a:rPr dirty="0" err="1"/>
              <a:t>i</a:t>
            </a:r>
            <a:r>
              <a:rPr dirty="0"/>
              <a:t>.	</a:t>
            </a:r>
            <a:r>
              <a:rPr i="1" dirty="0"/>
              <a:t>Class I</a:t>
            </a:r>
            <a:r>
              <a:rPr dirty="0"/>
              <a:t> indicates there is strong evidence supporting the use of the medication for the condition.</a:t>
            </a:r>
            <a:endParaRPr sz="1400" b="1" dirty="0"/>
          </a:p>
          <a:p>
            <a:pPr marL="228600" indent="457200">
              <a:spcBef>
                <a:spcPts val="300"/>
              </a:spcBef>
              <a:tabLst>
                <a:tab pos="228600" algn="l"/>
              </a:tabLst>
              <a:defRPr>
                <a:latin typeface="Times New Roman"/>
                <a:ea typeface="Times New Roman"/>
                <a:cs typeface="Times New Roman"/>
                <a:sym typeface="Times New Roman"/>
              </a:defRPr>
            </a:pPr>
            <a:r>
              <a:rPr dirty="0"/>
              <a:t>ii.	</a:t>
            </a:r>
            <a:r>
              <a:rPr i="1" dirty="0"/>
              <a:t>Class </a:t>
            </a:r>
            <a:r>
              <a:rPr i="1" dirty="0" err="1"/>
              <a:t>IIa</a:t>
            </a:r>
            <a:r>
              <a:rPr dirty="0"/>
              <a:t> indicates moderate evidence.</a:t>
            </a:r>
            <a:endParaRPr sz="1400" b="1" dirty="0"/>
          </a:p>
          <a:p>
            <a:pPr marL="228600" indent="457200">
              <a:spcBef>
                <a:spcPts val="300"/>
              </a:spcBef>
              <a:tabLst>
                <a:tab pos="228600" algn="l"/>
              </a:tabLst>
              <a:defRPr>
                <a:latin typeface="Times New Roman"/>
                <a:ea typeface="Times New Roman"/>
                <a:cs typeface="Times New Roman"/>
                <a:sym typeface="Times New Roman"/>
              </a:defRPr>
            </a:pPr>
            <a:r>
              <a:rPr dirty="0"/>
              <a:t>iii.	</a:t>
            </a:r>
            <a:r>
              <a:rPr i="1" dirty="0"/>
              <a:t>Class IIb</a:t>
            </a:r>
            <a:r>
              <a:rPr dirty="0"/>
              <a:t> indicates weak evidence.</a:t>
            </a:r>
            <a:endParaRPr sz="1400" b="1" dirty="0"/>
          </a:p>
          <a:p>
            <a:pPr marL="228600" indent="457200">
              <a:spcBef>
                <a:spcPts val="300"/>
              </a:spcBef>
              <a:tabLst>
                <a:tab pos="228600" algn="l"/>
              </a:tabLst>
              <a:defRPr>
                <a:latin typeface="Times New Roman"/>
                <a:ea typeface="Times New Roman"/>
                <a:cs typeface="Times New Roman"/>
                <a:sym typeface="Times New Roman"/>
              </a:defRPr>
            </a:pPr>
            <a:r>
              <a:rPr dirty="0"/>
              <a:t>iv.	</a:t>
            </a:r>
            <a:r>
              <a:rPr i="1" dirty="0"/>
              <a:t>Class III</a:t>
            </a:r>
            <a:r>
              <a:rPr dirty="0"/>
              <a:t> indicates the evidence does not support that there is a benefit and may support that there is a harmful consequence.</a:t>
            </a:r>
            <a:endParaRPr sz="1400" b="1" dirty="0"/>
          </a:p>
          <a:p>
            <a:pPr marL="228600" indent="457200">
              <a:spcBef>
                <a:spcPts val="300"/>
              </a:spcBef>
              <a:tabLst>
                <a:tab pos="228600" algn="l"/>
              </a:tabLst>
              <a:defRPr>
                <a:latin typeface="Times New Roman"/>
                <a:ea typeface="Times New Roman"/>
                <a:cs typeface="Times New Roman"/>
                <a:sym typeface="Times New Roman"/>
              </a:defRPr>
            </a:pPr>
            <a:r>
              <a:rPr dirty="0"/>
              <a:t>v.	</a:t>
            </a:r>
            <a:r>
              <a:rPr i="1" dirty="0"/>
              <a:t>Class indeterminate</a:t>
            </a:r>
            <a:r>
              <a:rPr dirty="0"/>
              <a:t> indicates either that research is beginning on a treatment or that research is continuing on a treatment; there are no recommendations until further research is performed (</a:t>
            </a:r>
            <a:r>
              <a:rPr dirty="0" err="1"/>
              <a:t>ie</a:t>
            </a:r>
            <a:r>
              <a:rPr dirty="0"/>
              <a:t>, cannot recommend for or against</a:t>
            </a:r>
            <a:r>
              <a:rPr sz="1400" dirty="0"/>
              <a:t>).</a:t>
            </a:r>
            <a:endParaRPr sz="1400" b="1"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a:spLocks noGrp="1" noRot="1" noChangeAspect="1"/>
          </p:cNvSpPr>
          <p:nvPr>
            <p:ph type="sldImg"/>
          </p:nvPr>
        </p:nvSpPr>
        <p:spPr>
          <a:prstGeom prst="rect">
            <a:avLst/>
          </a:prstGeom>
        </p:spPr>
        <p:txBody>
          <a:bodyPr/>
          <a:lstStyle/>
          <a:p>
            <a:endParaRPr/>
          </a:p>
        </p:txBody>
      </p:sp>
      <p:sp>
        <p:nvSpPr>
          <p:cNvPr id="207" name="Shape 207"/>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600" b="1">
                <a:latin typeface="Times New Roman"/>
                <a:ea typeface="Times New Roman"/>
                <a:cs typeface="Times New Roman"/>
                <a:sym typeface="Times New Roman"/>
              </a:defRPr>
            </a:pPr>
            <a:r>
              <a:t>D.	Medication storage</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1.	Must be stored in a location that provides adequate protection but is convenient enough for quick access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2.	Must be stored in a way that prevents physical damage to the medication or its container</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May need to remove most of packaging</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3.	Should be placed in protective bins or surrounded by padding</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4.	Should be organized to facilitate quick and accurate identification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noRot="1" noChangeAspect="1"/>
          </p:cNvSpPr>
          <p:nvPr>
            <p:ph type="sldImg"/>
          </p:nvPr>
        </p:nvSpPr>
        <p:spPr>
          <a:prstGeom prst="rect">
            <a:avLst/>
          </a:prstGeom>
        </p:spPr>
        <p:txBody>
          <a:bodyPr/>
          <a:lstStyle/>
          <a:p>
            <a:endParaRPr/>
          </a:p>
        </p:txBody>
      </p:sp>
      <p:sp>
        <p:nvSpPr>
          <p:cNvPr id="212" name="Shape 212"/>
          <p:cNvSpPr>
            <a:spLocks noGrp="1"/>
          </p:cNvSpPr>
          <p:nvPr>
            <p:ph type="body" sz="quarter" idx="1"/>
          </p:nvPr>
        </p:nvSpPr>
        <p:spPr>
          <a:prstGeom prst="rect">
            <a:avLst/>
          </a:prstGeom>
        </p:spPr>
        <p:txBody>
          <a:bodyPr/>
          <a:lstStyle/>
          <a:p>
            <a:pPr>
              <a:spcBef>
                <a:spcPts val="600"/>
              </a:spcBef>
              <a:defRPr sz="200">
                <a:latin typeface="Times New Roman"/>
                <a:ea typeface="Times New Roman"/>
                <a:cs typeface="Times New Roman"/>
                <a:sym typeface="Times New Roman"/>
              </a:defRPr>
            </a:pPr>
            <a:r>
              <a:rPr dirty="0"/>
              <a:t> </a:t>
            </a:r>
            <a:r>
              <a:rPr sz="1400" dirty="0"/>
              <a:t>Lecture Outline</a:t>
            </a:r>
          </a:p>
          <a:p>
            <a:pPr>
              <a:spcBef>
                <a:spcPts val="600"/>
              </a:spcBef>
              <a:defRPr sz="1400">
                <a:latin typeface="Times New Roman"/>
                <a:ea typeface="Times New Roman"/>
                <a:cs typeface="Times New Roman"/>
                <a:sym typeface="Times New Roman"/>
              </a:defRPr>
            </a:pPr>
            <a:endParaRPr sz="1400" dirty="0"/>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5.	Avoid: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Direct sunlight</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Extreme temperatures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Physical damage</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6.	Medication warmers or refrigerators for transport vehicles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hape 216"/>
          <p:cNvSpPr>
            <a:spLocks noGrp="1" noRot="1" noChangeAspect="1"/>
          </p:cNvSpPr>
          <p:nvPr>
            <p:ph type="sldImg"/>
          </p:nvPr>
        </p:nvSpPr>
        <p:spPr>
          <a:prstGeom prst="rect">
            <a:avLst/>
          </a:prstGeom>
        </p:spPr>
        <p:txBody>
          <a:bodyPr/>
          <a:lstStyle/>
          <a:p>
            <a:endParaRPr/>
          </a:p>
        </p:txBody>
      </p:sp>
      <p:sp>
        <p:nvSpPr>
          <p:cNvPr id="217" name="Shape 217"/>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rPr dirty="0"/>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dirty="0"/>
          </a:p>
          <a:p>
            <a:pPr marL="228600" indent="-228600">
              <a:spcBef>
                <a:spcPts val="600"/>
              </a:spcBef>
              <a:tabLst>
                <a:tab pos="228600" algn="l"/>
              </a:tabLst>
              <a:defRPr sz="1600" b="1">
                <a:latin typeface="Times New Roman"/>
                <a:ea typeface="Times New Roman"/>
                <a:cs typeface="Times New Roman"/>
                <a:sym typeface="Times New Roman"/>
              </a:defRPr>
            </a:pPr>
            <a:r>
              <a:rPr dirty="0"/>
              <a:t>E.	Medication security</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1.	Controlled substances require additional security, record keeping, and disposal precautions.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a.	Controlled substances must be in locked storage or continuously held by an on-duty EMS provider.</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b.	Disposal of partially used or damaged medication containers requires:</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err="1"/>
              <a:t>i</a:t>
            </a:r>
            <a:r>
              <a:rPr dirty="0"/>
              <a:t>.	Verification by a witness</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ii.	Return of the damaged or unused portion to the department responsible for dispensing the medication</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c.	Regulations vary slightly from region to region.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Shape 221"/>
          <p:cNvSpPr>
            <a:spLocks noGrp="1" noRot="1" noChangeAspect="1"/>
          </p:cNvSpPr>
          <p:nvPr>
            <p:ph type="sldImg"/>
          </p:nvPr>
        </p:nvSpPr>
        <p:spPr>
          <a:prstGeom prst="rect">
            <a:avLst/>
          </a:prstGeom>
        </p:spPr>
        <p:txBody>
          <a:bodyPr/>
          <a:lstStyle/>
          <a:p>
            <a:endParaRPr/>
          </a:p>
        </p:txBody>
      </p:sp>
      <p:sp>
        <p:nvSpPr>
          <p:cNvPr id="222" name="Shape 22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2.	Every last milliliter or milligram needs to be documented from ordering to administration.</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3.	Controlled substances are often the target of tampering or diversion.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Inspect vials and ampules for signs of tampering.</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Suspect tampering when appropriate doses of analgesic or sedative medications seem ineffective.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hape 226"/>
          <p:cNvSpPr>
            <a:spLocks noGrp="1" noRot="1" noChangeAspect="1"/>
          </p:cNvSpPr>
          <p:nvPr>
            <p:ph type="sldImg"/>
          </p:nvPr>
        </p:nvSpPr>
        <p:spPr>
          <a:prstGeom prst="rect">
            <a:avLst/>
          </a:prstGeom>
        </p:spPr>
        <p:txBody>
          <a:bodyPr/>
          <a:lstStyle/>
          <a:p>
            <a:endParaRPr/>
          </a:p>
        </p:txBody>
      </p:sp>
      <p:sp>
        <p:nvSpPr>
          <p:cNvPr id="227" name="Shape 227"/>
          <p:cNvSpPr>
            <a:spLocks noGrp="1"/>
          </p:cNvSpPr>
          <p:nvPr>
            <p:ph type="body" sz="quarter" idx="1"/>
          </p:nvPr>
        </p:nvSpPr>
        <p:spPr>
          <a:prstGeom prst="rect">
            <a:avLst/>
          </a:prstGeom>
        </p:spPr>
        <p:txBody>
          <a:bodyPr/>
          <a:lstStyle/>
          <a:p>
            <a:pPr>
              <a:spcBef>
                <a:spcPts val="600"/>
              </a:spcBef>
              <a:defRPr sz="2000">
                <a:latin typeface="Times New Roman"/>
                <a:ea typeface="Times New Roman"/>
                <a:cs typeface="Times New Roman"/>
                <a:sym typeface="Times New Roman"/>
              </a:defRPr>
            </a:pPr>
            <a:r>
              <a:t>Lecture Outline</a:t>
            </a:r>
          </a:p>
          <a:p>
            <a:pPr>
              <a:spcBef>
                <a:spcPts val="600"/>
              </a:spcBef>
              <a:defRPr sz="2000">
                <a:latin typeface="Times New Roman"/>
                <a:ea typeface="Times New Roman"/>
                <a:cs typeface="Times New Roman"/>
                <a:sym typeface="Times New Roman"/>
              </a:defRPr>
            </a:pPr>
            <a:endParaRPr/>
          </a:p>
          <a:p>
            <a:pPr>
              <a:spcBef>
                <a:spcPts val="1200"/>
              </a:spcBef>
              <a:defRPr sz="3600">
                <a:latin typeface="Times New Roman"/>
                <a:ea typeface="Times New Roman"/>
                <a:cs typeface="Times New Roman"/>
                <a:sym typeface="Times New Roman"/>
              </a:defRPr>
            </a:pPr>
            <a:r>
              <a:t>V. The Physiology of Pharmacology</a:t>
            </a:r>
          </a:p>
          <a:p>
            <a:pPr marL="228600" indent="-228600">
              <a:spcBef>
                <a:spcPts val="600"/>
              </a:spcBef>
              <a:tabLst>
                <a:tab pos="228600" algn="l"/>
              </a:tabLst>
              <a:defRPr sz="2400" b="1">
                <a:latin typeface="Times New Roman"/>
                <a:ea typeface="Times New Roman"/>
                <a:cs typeface="Times New Roman"/>
                <a:sym typeface="Times New Roman"/>
              </a:defRPr>
            </a:pPr>
            <a:r>
              <a:t>A.	Administration to produce a desired effect in the body</a:t>
            </a:r>
          </a:p>
          <a:p>
            <a:pPr marL="2286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1.	Pharmacodynamics is the alteration of a function or process of the body as a medication is administered.</a:t>
            </a:r>
          </a:p>
          <a:p>
            <a:pPr marL="2286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2.	Any medication capable of beneficial clinical effects can cause toxic effects when:</a:t>
            </a:r>
          </a:p>
          <a:p>
            <a:pPr marL="228600" indent="2286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a.	Given at an incorrect dose</a:t>
            </a:r>
          </a:p>
          <a:p>
            <a:pPr marL="228600" indent="2286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b.	Given by an incorrect route</a:t>
            </a:r>
          </a:p>
          <a:p>
            <a:pPr marL="228600" indent="2286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c.	A delivery device malfunctions</a:t>
            </a:r>
          </a:p>
          <a:p>
            <a:pPr marL="2286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3.	Factors related to the patient, patient condition, and particular medication can cause toxicity or adverse effects.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Shape 231"/>
          <p:cNvSpPr>
            <a:spLocks noGrp="1" noRot="1" noChangeAspect="1"/>
          </p:cNvSpPr>
          <p:nvPr>
            <p:ph type="sldImg"/>
          </p:nvPr>
        </p:nvSpPr>
        <p:spPr>
          <a:prstGeom prst="rect">
            <a:avLst/>
          </a:prstGeom>
        </p:spPr>
        <p:txBody>
          <a:bodyPr/>
          <a:lstStyle/>
          <a:p>
            <a:endParaRPr/>
          </a:p>
        </p:txBody>
      </p:sp>
      <p:sp>
        <p:nvSpPr>
          <p:cNvPr id="232" name="Shape 23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4.	The process of medication or chemical following administration is as follows: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Absorption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Distribution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Biotransformation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Elimination</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5.	Pharmacokinetics is the action of the body on a medication.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938969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Shape 236"/>
          <p:cNvSpPr>
            <a:spLocks noGrp="1" noRot="1" noChangeAspect="1"/>
          </p:cNvSpPr>
          <p:nvPr>
            <p:ph type="sldImg"/>
          </p:nvPr>
        </p:nvSpPr>
        <p:spPr>
          <a:prstGeom prst="rect">
            <a:avLst/>
          </a:prstGeom>
        </p:spPr>
        <p:txBody>
          <a:bodyPr/>
          <a:lstStyle/>
          <a:p>
            <a:endParaRPr/>
          </a:p>
        </p:txBody>
      </p:sp>
      <p:sp>
        <p:nvSpPr>
          <p:cNvPr id="237" name="Shape 237"/>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600" b="1">
                <a:latin typeface="Times New Roman"/>
                <a:ea typeface="Times New Roman"/>
                <a:cs typeface="Times New Roman"/>
                <a:sym typeface="Times New Roman"/>
              </a:defRPr>
            </a:pPr>
            <a:r>
              <a:t>B.	Principles of pharmacodynamics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1.	Research has demonstrated the presence of receptor sites in proteins connected to cells throughout the body.</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2.	Various receptors are activated by:</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Endogenous chemicals (chemicals that occur naturally within the body)</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Medications and chemicals absorbed into the body</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Shape 241"/>
          <p:cNvSpPr>
            <a:spLocks noGrp="1" noRot="1" noChangeAspect="1"/>
          </p:cNvSpPr>
          <p:nvPr>
            <p:ph type="sldImg"/>
          </p:nvPr>
        </p:nvSpPr>
        <p:spPr>
          <a:prstGeom prst="rect">
            <a:avLst/>
          </a:prstGeom>
        </p:spPr>
        <p:txBody>
          <a:bodyPr/>
          <a:lstStyle/>
          <a:p>
            <a:endParaRPr/>
          </a:p>
        </p:txBody>
      </p:sp>
      <p:sp>
        <p:nvSpPr>
          <p:cNvPr id="242" name="Shape 24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3.	When a medication binds with a receptor site, one of four actions will occur:</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Channels permitting the passage of ions (charged particles) in cell walls may be opened or closed.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A biochemical messenger becomes activated, initiating other chemical reactions within the cell.</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A normal cell function is prevented.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d.	A normal or abnormal function of the cell begins.</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4.	Medications are exogenous chemicals (from outside the body).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Exposure to chemicals in the environment can cause effects similar to those of medications, including adverse effects.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Shape 246"/>
          <p:cNvSpPr>
            <a:spLocks noGrp="1" noRot="1" noChangeAspect="1"/>
          </p:cNvSpPr>
          <p:nvPr>
            <p:ph type="sldImg"/>
          </p:nvPr>
        </p:nvSpPr>
        <p:spPr>
          <a:prstGeom prst="rect">
            <a:avLst/>
          </a:prstGeom>
        </p:spPr>
        <p:txBody>
          <a:bodyPr/>
          <a:lstStyle/>
          <a:p>
            <a:endParaRPr/>
          </a:p>
        </p:txBody>
      </p:sp>
      <p:sp>
        <p:nvSpPr>
          <p:cNvPr id="247" name="Shape 247"/>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600" b="1">
                <a:latin typeface="Times New Roman"/>
                <a:ea typeface="Times New Roman"/>
                <a:cs typeface="Times New Roman"/>
                <a:sym typeface="Times New Roman"/>
              </a:defRPr>
            </a:pPr>
            <a:r>
              <a:t>C.	Development to reach and bind with particular receptor sites of target cells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1.	Newer medications target only specific receptor sites in an attempt to minimize adverse effects.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2.	Many older medications affect cells and tissues totally unrelated to the condition being treated, causing adverse effects.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Shape 251"/>
          <p:cNvSpPr>
            <a:spLocks noGrp="1" noRot="1" noChangeAspect="1"/>
          </p:cNvSpPr>
          <p:nvPr>
            <p:ph type="sldImg"/>
          </p:nvPr>
        </p:nvSpPr>
        <p:spPr>
          <a:prstGeom prst="rect">
            <a:avLst/>
          </a:prstGeom>
        </p:spPr>
        <p:txBody>
          <a:bodyPr/>
          <a:lstStyle/>
          <a:p>
            <a:endParaRPr/>
          </a:p>
        </p:txBody>
      </p:sp>
      <p:sp>
        <p:nvSpPr>
          <p:cNvPr id="252" name="Shape 25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3.	Two types of medications or chemicals directly affect cellular activity by binding with receptor sites.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Agonist medications initiate or alter a cellular activity by attaching to receptor sites, prompting a cell response.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Antagonist medications prevent endogenous or exogenous agonist chemicals from reaching cell receptor sites and initiating or altering a particular cellular activity.</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noRot="1" noChangeAspect="1"/>
          </p:cNvSpPr>
          <p:nvPr>
            <p:ph type="sldImg"/>
          </p:nvPr>
        </p:nvSpPr>
        <p:spPr>
          <a:prstGeom prst="rect">
            <a:avLst/>
          </a:prstGeom>
        </p:spPr>
        <p:txBody>
          <a:bodyPr/>
          <a:lstStyle/>
          <a:p>
            <a:endParaRPr/>
          </a:p>
        </p:txBody>
      </p:sp>
      <p:sp>
        <p:nvSpPr>
          <p:cNvPr id="258" name="Shape 258"/>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This figure shows how chemicals bind to receptor sites to cause or block actions.</a:t>
            </a:r>
          </a:p>
          <a:p>
            <a:pPr marL="228600" indent="-228600">
              <a:spcBef>
                <a:spcPts val="600"/>
              </a:spcBef>
              <a:tabLst>
                <a:tab pos="228600" algn="l"/>
              </a:tabLst>
              <a:defRPr sz="1400" b="1">
                <a:latin typeface="Times New Roman"/>
                <a:ea typeface="Times New Roman"/>
                <a:cs typeface="Times New Roman"/>
                <a:sym typeface="Times New Roman"/>
              </a:defRPr>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Shape 262"/>
          <p:cNvSpPr>
            <a:spLocks noGrp="1" noRot="1" noChangeAspect="1"/>
          </p:cNvSpPr>
          <p:nvPr>
            <p:ph type="sldImg"/>
          </p:nvPr>
        </p:nvSpPr>
        <p:spPr>
          <a:prstGeom prst="rect">
            <a:avLst/>
          </a:prstGeom>
        </p:spPr>
        <p:txBody>
          <a:bodyPr/>
          <a:lstStyle/>
          <a:p>
            <a:endParaRPr/>
          </a:p>
        </p:txBody>
      </p:sp>
      <p:sp>
        <p:nvSpPr>
          <p:cNvPr id="263" name="Shape 263"/>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600"/>
              </a:spcBef>
              <a:tabLst>
                <a:tab pos="228600" algn="l"/>
              </a:tabLst>
              <a:defRPr sz="1600" b="1">
                <a:latin typeface="Times New Roman"/>
                <a:ea typeface="Times New Roman"/>
                <a:cs typeface="Times New Roman"/>
                <a:sym typeface="Times New Roman"/>
              </a:defRPr>
            </a:pPr>
            <a:r>
              <a:t>D.	Agonist medications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1.	Factors that determine the concentration of a medication present at target cell receptor sites: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Dose</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Route</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c.	A large number of other factors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2.	Affinity: ability of a medication to bind with a particular receptor site</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Medication concentration and affinity determine the number of receptor sites bound by that medication.</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Agonist medications bind with receptor sites, initiating or altering cell action.</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Shape 267"/>
          <p:cNvSpPr>
            <a:spLocks noGrp="1" noRot="1" noChangeAspect="1"/>
          </p:cNvSpPr>
          <p:nvPr>
            <p:ph type="sldImg"/>
          </p:nvPr>
        </p:nvSpPr>
        <p:spPr>
          <a:prstGeom prst="rect">
            <a:avLst/>
          </a:prstGeom>
        </p:spPr>
        <p:txBody>
          <a:bodyPr/>
          <a:lstStyle/>
          <a:p>
            <a:endParaRPr/>
          </a:p>
        </p:txBody>
      </p:sp>
      <p:sp>
        <p:nvSpPr>
          <p:cNvPr id="268" name="Shape 268"/>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3.	Threshold level:</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The level at which initiation of alteration of cellular activity begins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Increasing concentrations of medication cause increased effects until:</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All receptor sites become occupied</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Maximum capacity of cell is reached</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Shape 272"/>
          <p:cNvSpPr>
            <a:spLocks noGrp="1" noRot="1" noChangeAspect="1"/>
          </p:cNvSpPr>
          <p:nvPr>
            <p:ph type="sldImg"/>
          </p:nvPr>
        </p:nvSpPr>
        <p:spPr>
          <a:prstGeom prst="rect">
            <a:avLst/>
          </a:prstGeom>
        </p:spPr>
        <p:txBody>
          <a:bodyPr/>
          <a:lstStyle/>
          <a:p>
            <a:endParaRPr/>
          </a:p>
        </p:txBody>
      </p:sp>
      <p:sp>
        <p:nvSpPr>
          <p:cNvPr id="273" name="Shape 273"/>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4.	Potency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Potency is the concentration of medication required to initiate a cellular response.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As the potency increases, the concentration or dose required decreases.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A higher concentration is required when the potency of a medication is low.</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5.	Efficacy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Ability to initiate or alter cell activity in a therapeutic or desired manner</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Shape 279"/>
          <p:cNvSpPr>
            <a:spLocks noGrp="1" noRot="1" noChangeAspect="1"/>
          </p:cNvSpPr>
          <p:nvPr>
            <p:ph type="sldImg"/>
          </p:nvPr>
        </p:nvSpPr>
        <p:spPr>
          <a:prstGeom prst="rect">
            <a:avLst/>
          </a:prstGeom>
        </p:spPr>
        <p:txBody>
          <a:bodyPr/>
          <a:lstStyle/>
          <a:p>
            <a:endParaRPr/>
          </a:p>
        </p:txBody>
      </p:sp>
      <p:sp>
        <p:nvSpPr>
          <p:cNvPr id="280" name="Shape 280"/>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6.	Limit of change in activity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Once all cellular receptor sites become bound with agonist medications, no further change in activity is possible.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Further doses will not cause additional cellular action.</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7.	Dose-response curve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Illustrates the relationship of medication concentration and efficacy</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Shape 284"/>
          <p:cNvSpPr>
            <a:spLocks noGrp="1" noRot="1" noChangeAspect="1"/>
          </p:cNvSpPr>
          <p:nvPr>
            <p:ph type="sldImg"/>
          </p:nvPr>
        </p:nvSpPr>
        <p:spPr>
          <a:prstGeom prst="rect">
            <a:avLst/>
          </a:prstGeom>
        </p:spPr>
        <p:txBody>
          <a:bodyPr/>
          <a:lstStyle/>
          <a:p>
            <a:endParaRPr/>
          </a:p>
        </p:txBody>
      </p:sp>
      <p:sp>
        <p:nvSpPr>
          <p:cNvPr id="285" name="Shape 285"/>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600" b="1">
                <a:latin typeface="Times New Roman"/>
                <a:ea typeface="Times New Roman"/>
                <a:cs typeface="Times New Roman"/>
                <a:sym typeface="Times New Roman"/>
              </a:defRPr>
            </a:pPr>
            <a:r>
              <a:t>E.	Antagonist medications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1.	Bind with receptor sites to prevent a cellular response to agonist chemicals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2.	May be used to:</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Inhibit normal cellular activation by naturally occurring agonist chemicals within the body</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Treat the harmful agonist effects of exogenous medications or chemicals</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Possibly following an overdose or toxic exposure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hape 289"/>
          <p:cNvSpPr>
            <a:spLocks noGrp="1" noRot="1" noChangeAspect="1"/>
          </p:cNvSpPr>
          <p:nvPr>
            <p:ph type="sldImg"/>
          </p:nvPr>
        </p:nvSpPr>
        <p:spPr>
          <a:prstGeom prst="rect">
            <a:avLst/>
          </a:prstGeom>
        </p:spPr>
        <p:txBody>
          <a:bodyPr/>
          <a:lstStyle/>
          <a:p>
            <a:endParaRPr/>
          </a:p>
        </p:txBody>
      </p:sp>
      <p:sp>
        <p:nvSpPr>
          <p:cNvPr id="290" name="Shape 290"/>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3.	May be: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Competitive antagonists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These agonists temporarily bind with cellular receptor sites, displacing agonist chemicals.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Efficacy is directly related to the antagonist’s concentration near the receptor sites.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As concentration increases, the antagonist prevents a greater number of agonist chemicals from reaching the receptor.</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As concentration falls or the concentration of the agonist chemical increases, a greater number of agonist chemicals bind with receptor sites.</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rPr dirty="0"/>
              <a:t>(1)	Cellular activation resumes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Efficacy is related to the antagonist’s affinity compared with the affinity of the agonist chemicals present.</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Medications with a lower affinity require a higher concentration to be effective.</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Shape 294"/>
          <p:cNvSpPr>
            <a:spLocks noGrp="1" noRot="1" noChangeAspect="1"/>
          </p:cNvSpPr>
          <p:nvPr>
            <p:ph type="sldImg"/>
          </p:nvPr>
        </p:nvSpPr>
        <p:spPr>
          <a:prstGeom prst="rect">
            <a:avLst/>
          </a:prstGeom>
        </p:spPr>
        <p:txBody>
          <a:bodyPr/>
          <a:lstStyle/>
          <a:p>
            <a:endParaRPr/>
          </a:p>
        </p:txBody>
      </p:sp>
      <p:sp>
        <p:nvSpPr>
          <p:cNvPr id="295" name="Shape 295"/>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Noncompetitive antagonists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Permanently bind with receptor sites and prevent activation by agonist chemicals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Have effects that continue until new receptor sites or cells are created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Cannot be overcome by increased doses of agonist chemicals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Shape 299"/>
          <p:cNvSpPr>
            <a:spLocks noGrp="1" noRot="1" noChangeAspect="1"/>
          </p:cNvSpPr>
          <p:nvPr>
            <p:ph type="sldImg"/>
          </p:nvPr>
        </p:nvSpPr>
        <p:spPr>
          <a:prstGeom prst="rect">
            <a:avLst/>
          </a:prstGeom>
        </p:spPr>
        <p:txBody>
          <a:bodyPr/>
          <a:lstStyle/>
          <a:p>
            <a:endParaRPr/>
          </a:p>
        </p:txBody>
      </p:sp>
      <p:sp>
        <p:nvSpPr>
          <p:cNvPr id="300" name="Shape 300"/>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600" b="1">
                <a:latin typeface="Times New Roman"/>
                <a:ea typeface="Times New Roman"/>
                <a:cs typeface="Times New Roman"/>
                <a:sym typeface="Times New Roman"/>
              </a:defRPr>
            </a:pPr>
            <a:r>
              <a:t>F.	Partial agonist chemicals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1.	Bind to the receptor site but do not initiate as much cellular activity or change as do other agonists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2.	Effectively lower the efficacy of other agonist chemicals present at the cells</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Shape 304"/>
          <p:cNvSpPr>
            <a:spLocks noGrp="1" noRot="1" noChangeAspect="1"/>
          </p:cNvSpPr>
          <p:nvPr>
            <p:ph type="sldImg"/>
          </p:nvPr>
        </p:nvSpPr>
        <p:spPr>
          <a:prstGeom prst="rect">
            <a:avLst/>
          </a:prstGeom>
        </p:spPr>
        <p:txBody>
          <a:bodyPr/>
          <a:lstStyle/>
          <a:p>
            <a:endParaRPr/>
          </a:p>
        </p:txBody>
      </p:sp>
      <p:sp>
        <p:nvSpPr>
          <p:cNvPr id="305" name="Shape 305"/>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rPr dirty="0"/>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dirty="0"/>
          </a:p>
          <a:p>
            <a:pPr marL="228600" indent="-228600">
              <a:spcBef>
                <a:spcPts val="600"/>
              </a:spcBef>
              <a:tabLst>
                <a:tab pos="228600" algn="l"/>
              </a:tabLst>
              <a:defRPr sz="1600" b="1">
                <a:latin typeface="Times New Roman"/>
                <a:ea typeface="Times New Roman"/>
                <a:cs typeface="Times New Roman"/>
                <a:sym typeface="Times New Roman"/>
              </a:defRPr>
            </a:pPr>
            <a:r>
              <a:rPr dirty="0"/>
              <a:t>G.	Alternative mechanisms of drug action</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1.	Alter cell, tissue, organ, and system function without directly interacting with receptors on individual cells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2.	Engineered to target other sites throughout the body</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a.	Microorganisms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b.	Lipids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c.	Water</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d.	Exogenous toxic substances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Shape 309"/>
          <p:cNvSpPr>
            <a:spLocks noGrp="1" noRot="1" noChangeAspect="1"/>
          </p:cNvSpPr>
          <p:nvPr>
            <p:ph type="sldImg"/>
          </p:nvPr>
        </p:nvSpPr>
        <p:spPr>
          <a:prstGeom prst="rect">
            <a:avLst/>
          </a:prstGeom>
        </p:spPr>
        <p:txBody>
          <a:bodyPr/>
          <a:lstStyle/>
          <a:p>
            <a:endParaRPr/>
          </a:p>
        </p:txBody>
      </p:sp>
      <p:sp>
        <p:nvSpPr>
          <p:cNvPr id="310" name="Shape 310"/>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3.	Targeting of specific substances present in the cell walls of a bacteria or fungi</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Antibiotics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Antifungals</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4.	Chelating agents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Bind with heavy metals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Lead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Mercury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Arsenic</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Create a compound that can be eliminated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Sodium bicarbonate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Breaks down after administration, producing bicarbonate ions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Binds with excess hydrogen ions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Raises the pH</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Decreases acidity of various body fluids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Shape 314"/>
          <p:cNvSpPr>
            <a:spLocks noGrp="1" noRot="1" noChangeAspect="1"/>
          </p:cNvSpPr>
          <p:nvPr>
            <p:ph type="sldImg"/>
          </p:nvPr>
        </p:nvSpPr>
        <p:spPr>
          <a:prstGeom prst="rect">
            <a:avLst/>
          </a:prstGeom>
        </p:spPr>
        <p:txBody>
          <a:bodyPr/>
          <a:lstStyle/>
          <a:p>
            <a:endParaRPr/>
          </a:p>
        </p:txBody>
      </p:sp>
      <p:sp>
        <p:nvSpPr>
          <p:cNvPr id="315" name="Shape 315"/>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5.	Diuretics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Create osmotic changes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Alter the distribution of fluids and electrolytes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Draw excess water away from certain body tissues while enhancing excretion of urine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Target water in the body and alter the distribution of various body fluids</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6.	Electrolyte-based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Change the concentration and distribution of ions in the cells and fluids throughout the body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Affect the ability of various cells to function</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Shape 319"/>
          <p:cNvSpPr>
            <a:spLocks noGrp="1" noRot="1" noChangeAspect="1"/>
          </p:cNvSpPr>
          <p:nvPr>
            <p:ph type="sldImg"/>
          </p:nvPr>
        </p:nvSpPr>
        <p:spPr>
          <a:prstGeom prst="rect">
            <a:avLst/>
          </a:prstGeom>
        </p:spPr>
        <p:txBody>
          <a:bodyPr/>
          <a:lstStyle/>
          <a:p>
            <a:endParaRPr/>
          </a:p>
        </p:txBody>
      </p:sp>
      <p:sp>
        <p:nvSpPr>
          <p:cNvPr id="320" name="Shape 320"/>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rPr dirty="0"/>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dirty="0"/>
          </a:p>
          <a:p>
            <a:pPr marL="228600" indent="-228600">
              <a:spcBef>
                <a:spcPts val="600"/>
              </a:spcBef>
              <a:tabLst>
                <a:tab pos="228600" algn="l"/>
              </a:tabLst>
              <a:defRPr sz="1600" b="1">
                <a:latin typeface="Times New Roman"/>
                <a:ea typeface="Times New Roman"/>
                <a:cs typeface="Times New Roman"/>
                <a:sym typeface="Times New Roman"/>
              </a:defRPr>
            </a:pPr>
            <a:r>
              <a:rPr dirty="0"/>
              <a:t>H.	Factors affecting response to medications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1.	Include:</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a.	Choice of medication</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b.	Dose</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c.	Route</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d.	Timing</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e.	Manner of administration</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f.	Monitoring</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Shape 324"/>
          <p:cNvSpPr>
            <a:spLocks noGrp="1" noRot="1" noChangeAspect="1"/>
          </p:cNvSpPr>
          <p:nvPr>
            <p:ph type="sldImg"/>
          </p:nvPr>
        </p:nvSpPr>
        <p:spPr>
          <a:prstGeom prst="rect">
            <a:avLst/>
          </a:prstGeom>
        </p:spPr>
        <p:txBody>
          <a:bodyPr/>
          <a:lstStyle/>
          <a:p>
            <a:endParaRPr/>
          </a:p>
        </p:txBody>
      </p:sp>
      <p:sp>
        <p:nvSpPr>
          <p:cNvPr id="325" name="Shape 325"/>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2.	Factors in how a medication affects a patient due to weight-based dosing:</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Age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Medications are distributed into three primary types of body substances: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Water</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Lipids or fat</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Protein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With water-soluble medications, higher weight-based doses must be administered to infants than to adults and elderly people.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Fat- and lipid-soluble medications require higher weight-based doses in elderly people.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Shape 329"/>
          <p:cNvSpPr>
            <a:spLocks noGrp="1" noRot="1" noChangeAspect="1"/>
          </p:cNvSpPr>
          <p:nvPr>
            <p:ph type="sldImg"/>
          </p:nvPr>
        </p:nvSpPr>
        <p:spPr>
          <a:prstGeom prst="rect">
            <a:avLst/>
          </a:prstGeom>
        </p:spPr>
        <p:txBody>
          <a:bodyPr/>
          <a:lstStyle/>
          <a:p>
            <a:endParaRPr/>
          </a:p>
        </p:txBody>
      </p:sp>
      <p:sp>
        <p:nvSpPr>
          <p:cNvPr id="330" name="Shape 330"/>
          <p:cNvSpPr>
            <a:spLocks noGrp="1"/>
          </p:cNvSpPr>
          <p:nvPr>
            <p:ph type="body" sz="quarter" idx="1"/>
          </p:nvPr>
        </p:nvSpPr>
        <p:spPr>
          <a:prstGeom prst="rect">
            <a:avLst/>
          </a:prstGeom>
        </p:spPr>
        <p:txBody>
          <a:bodyPr/>
          <a:lstStyle/>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iv.	When treating pediatric or elderly patients, consider careful titration of medication rather than administering a weight-based dose.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Water-soluble and lipid-soluble medications may require increased initial doses to overcome widespread distribution.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v.	Alteration of metabolism and elimination in pediatric and elderly patients may prolong the effects of medications or result in higher concentrations in various tissues.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The cytochrome P-450 system affects medication metabolism in the liver.</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rPr dirty="0"/>
              <a:t>(1)	Works differently on different types of medications</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rPr dirty="0"/>
              <a:t>(2)	Extremely variable in infants and children</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rPr dirty="0"/>
              <a:t>(3)	Has functional decline in elderly people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Decline in liver or kidney function requires a decrease in dosage of many medications.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vi.	Patients at extremes of age are disproportionately prone to paradoxical medication reactions.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Patients experience clinical effects opposite from the intended effects of the medication.</a:t>
            </a:r>
          </a:p>
          <a:p>
            <a:pPr marL="228600" indent="-457200">
              <a:tabLst>
                <a:tab pos="457200" algn="l"/>
                <a:tab pos="914400" algn="l"/>
                <a:tab pos="1371600" algn="l"/>
                <a:tab pos="1828800" algn="l"/>
              </a:tabLst>
            </a:pPr>
            <a:endParaRPr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Shape 334"/>
          <p:cNvSpPr>
            <a:spLocks noGrp="1" noRot="1" noChangeAspect="1"/>
          </p:cNvSpPr>
          <p:nvPr>
            <p:ph type="sldImg"/>
          </p:nvPr>
        </p:nvSpPr>
        <p:spPr>
          <a:prstGeom prst="rect">
            <a:avLst/>
          </a:prstGeom>
        </p:spPr>
        <p:txBody>
          <a:bodyPr/>
          <a:lstStyle/>
          <a:p>
            <a:endParaRPr/>
          </a:p>
        </p:txBody>
      </p:sp>
      <p:sp>
        <p:nvSpPr>
          <p:cNvPr id="335" name="Shape 335"/>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Weight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Weight-based dosing of many medications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A quantity of medication is multiplied by the patient’s weight in kilograms.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Advantages of weight-based dosing:</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Amount of medication administered is proportional to the size of the patient</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Manufacturers have already calculated factors affecting:</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rPr dirty="0"/>
              <a:t>(1)	Absorption</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rPr dirty="0"/>
              <a:t>(2)	Distribution</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rPr dirty="0"/>
              <a:t>(3)	Metabolism</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rPr dirty="0"/>
              <a:t>(4)	Rates of elimination</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rPr dirty="0"/>
              <a:t>(5)	Desired quantity present at target cells or tissues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Can be used to calculate the appropriate medication dose for patients ranging from preterm neonates through large adults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Shape 339"/>
          <p:cNvSpPr>
            <a:spLocks noGrp="1" noRot="1" noChangeAspect="1"/>
          </p:cNvSpPr>
          <p:nvPr>
            <p:ph type="sldImg"/>
          </p:nvPr>
        </p:nvSpPr>
        <p:spPr>
          <a:prstGeom prst="rect">
            <a:avLst/>
          </a:prstGeom>
        </p:spPr>
        <p:txBody>
          <a:bodyPr/>
          <a:lstStyle/>
          <a:p>
            <a:endParaRPr/>
          </a:p>
        </p:txBody>
      </p:sp>
      <p:sp>
        <p:nvSpPr>
          <p:cNvPr id="340" name="Shape 340"/>
          <p:cNvSpPr>
            <a:spLocks noGrp="1"/>
          </p:cNvSpPr>
          <p:nvPr>
            <p:ph type="body" sz="quarter" idx="1"/>
          </p:nvPr>
        </p:nvSpPr>
        <p:spPr>
          <a:prstGeom prst="rect">
            <a:avLst/>
          </a:prstGeom>
        </p:spPr>
        <p:txBody>
          <a:bodyPr/>
          <a:lstStyle/>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Limitations of weight-based dosing</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Need the patient’s weight in kilograms</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rPr dirty="0"/>
              <a:t>(1)	In emergency situations, weight must be estimated and converted from pounds to kilograms.</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rPr dirty="0"/>
              <a:t>(2)	An inaccurate estimation can result in incorrect dosing.</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rPr dirty="0"/>
              <a:t>(3)	Multiplication errors can result in incorrect dosing.</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Does not consider alterations in distribution, metabolism, and elimination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Basis on the patient’s ideal body weight rather than actual body weight</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Shape 344"/>
          <p:cNvSpPr>
            <a:spLocks noGrp="1" noRot="1" noChangeAspect="1"/>
          </p:cNvSpPr>
          <p:nvPr>
            <p:ph type="sldImg"/>
          </p:nvPr>
        </p:nvSpPr>
        <p:spPr>
          <a:prstGeom prst="rect">
            <a:avLst/>
          </a:prstGeom>
        </p:spPr>
        <p:txBody>
          <a:bodyPr/>
          <a:lstStyle/>
          <a:p>
            <a:endParaRPr/>
          </a:p>
        </p:txBody>
      </p:sp>
      <p:sp>
        <p:nvSpPr>
          <p:cNvPr id="345" name="Shape 345"/>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Environment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Hyperthermia</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May increase metabolism of drugs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May reduce the amount of drug returned to circulation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Suppresses function of cytochrome P-450 system</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Hypothermia</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Impairs effectiveness of medications used in traditional cardiac life support</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Shape 349"/>
          <p:cNvSpPr>
            <a:spLocks noGrp="1" noRot="1" noChangeAspect="1"/>
          </p:cNvSpPr>
          <p:nvPr>
            <p:ph type="sldImg"/>
          </p:nvPr>
        </p:nvSpPr>
        <p:spPr>
          <a:prstGeom prst="rect">
            <a:avLst/>
          </a:prstGeom>
        </p:spPr>
        <p:txBody>
          <a:bodyPr/>
          <a:lstStyle/>
          <a:p>
            <a:endParaRPr/>
          </a:p>
        </p:txBody>
      </p:sp>
      <p:sp>
        <p:nvSpPr>
          <p:cNvPr id="350" name="Shape 350"/>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Genetic factors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Be extremely careful when deciding whether to administer medications to patients with specific genetic disorders.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Primary pulmonary hypertension</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t>(1)	May have acute decompensation when vasopressor medications are used</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Sickle cell disease</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t>(1)	Diuretics may cause potentially fatal complications.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Glucose-6-phosphate dehydrogenase deficiency</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t>(1)	Salicylate medications may precipitate hemolysis.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Patients and family members are good sources of information.</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Shape 354"/>
          <p:cNvSpPr>
            <a:spLocks noGrp="1" noRot="1" noChangeAspect="1"/>
          </p:cNvSpPr>
          <p:nvPr>
            <p:ph type="sldImg"/>
          </p:nvPr>
        </p:nvSpPr>
        <p:spPr>
          <a:prstGeom prst="rect">
            <a:avLst/>
          </a:prstGeom>
        </p:spPr>
        <p:txBody>
          <a:bodyPr/>
          <a:lstStyle/>
          <a:p>
            <a:endParaRPr/>
          </a:p>
        </p:txBody>
      </p:sp>
      <p:sp>
        <p:nvSpPr>
          <p:cNvPr id="355" name="Shape 355"/>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e.	Pregnancy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Many changes take place in the body.</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Cardiac output and intravascular volume increase dramatically.</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Hematocrit (percentage of red blood cells in the intravascular space) decreases.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Respiratory tidal volume and minute volumes increase.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(d)	Inspiratory and expiratory reserve volumes decrease.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(e)	Gastrointestinal motility decreases.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(f)	Renal blood flow and urinary elimination increase.</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rPr dirty="0"/>
              <a:t>(1)	Better renal function in a supine position than when upright</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(g)	The majority of endocrine glands undergo some degree of change.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Each of these changes can affect the absorption, distribution, or elimination of medications.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You also need to consider the effect of the medication on the fetus.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	(a)  Five FDA pregnancy risk categories: This five-category system is being replaced by a more detailed system that uses narrative summaries to convey prescribing information related to pregnancy, lactation, and risks of a medication to male and female users with reproductive potential.</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Shape 359"/>
          <p:cNvSpPr>
            <a:spLocks noGrp="1" noRot="1" noChangeAspect="1"/>
          </p:cNvSpPr>
          <p:nvPr>
            <p:ph type="sldImg"/>
          </p:nvPr>
        </p:nvSpPr>
        <p:spPr>
          <a:prstGeom prst="rect">
            <a:avLst/>
          </a:prstGeom>
        </p:spPr>
        <p:txBody>
          <a:bodyPr/>
          <a:lstStyle/>
          <a:p>
            <a:endParaRPr/>
          </a:p>
        </p:txBody>
      </p:sp>
      <p:sp>
        <p:nvSpPr>
          <p:cNvPr id="360" name="Shape 360"/>
          <p:cNvSpPr>
            <a:spLocks noGrp="1"/>
          </p:cNvSpPr>
          <p:nvPr>
            <p:ph type="body" sz="quarter" idx="1"/>
          </p:nvPr>
        </p:nvSpPr>
        <p:spPr>
          <a:prstGeom prst="rect">
            <a:avLst/>
          </a:prstGeom>
        </p:spPr>
        <p:txBody>
          <a:bodyPr/>
          <a:lstStyle>
            <a:lvl1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lvl1pPr>
          </a:lstStyle>
          <a:p>
            <a:r>
              <a:rPr dirty="0"/>
              <a:t>This table shows the five FDA pregnancy risk categories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Shape 364"/>
          <p:cNvSpPr>
            <a:spLocks noGrp="1" noRot="1" noChangeAspect="1"/>
          </p:cNvSpPr>
          <p:nvPr>
            <p:ph type="sldImg"/>
          </p:nvPr>
        </p:nvSpPr>
        <p:spPr>
          <a:prstGeom prst="rect">
            <a:avLst/>
          </a:prstGeom>
        </p:spPr>
        <p:txBody>
          <a:bodyPr/>
          <a:lstStyle/>
          <a:p>
            <a:endParaRPr/>
          </a:p>
        </p:txBody>
      </p:sp>
      <p:sp>
        <p:nvSpPr>
          <p:cNvPr id="365" name="Shape 365"/>
          <p:cNvSpPr>
            <a:spLocks noGrp="1"/>
          </p:cNvSpPr>
          <p:nvPr>
            <p:ph type="body" sz="quarter" idx="1"/>
          </p:nvPr>
        </p:nvSpPr>
        <p:spPr>
          <a:prstGeom prst="rect">
            <a:avLst/>
          </a:prstGeom>
        </p:spPr>
        <p:txBody>
          <a:bodyPr/>
          <a:lstStyle>
            <a:lvl1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lvl1pPr>
          </a:lstStyle>
          <a:p>
            <a:r>
              <a:t>This table shows the five FDA pregnancy risk categories (cont’d)</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Shape 369"/>
          <p:cNvSpPr>
            <a:spLocks noGrp="1" noRot="1" noChangeAspect="1"/>
          </p:cNvSpPr>
          <p:nvPr>
            <p:ph type="sldImg"/>
          </p:nvPr>
        </p:nvSpPr>
        <p:spPr>
          <a:prstGeom prst="rect">
            <a:avLst/>
          </a:prstGeom>
        </p:spPr>
        <p:txBody>
          <a:bodyPr/>
          <a:lstStyle/>
          <a:p>
            <a:endParaRPr/>
          </a:p>
        </p:txBody>
      </p:sp>
      <p:sp>
        <p:nvSpPr>
          <p:cNvPr id="370" name="Shape 370"/>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f.	Psychosocial factors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Pain, anxiety, and overall discomfort can vary among individual patients with the same illness or injury.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Be alert for verbal and nonverbal cues.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Medication administration is further complicated by the placebo effect.</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Patients experience clinical improvement or have adverse effects after receiving medication with no pharmacologic properties.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Pain relief may be from endorphins released by the brain.</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Shape 374"/>
          <p:cNvSpPr>
            <a:spLocks noGrp="1" noRot="1" noChangeAspect="1"/>
          </p:cNvSpPr>
          <p:nvPr>
            <p:ph type="sldImg"/>
          </p:nvPr>
        </p:nvSpPr>
        <p:spPr>
          <a:prstGeom prst="rect">
            <a:avLst/>
          </a:prstGeom>
        </p:spPr>
        <p:txBody>
          <a:bodyPr/>
          <a:lstStyle/>
          <a:p>
            <a:endParaRPr/>
          </a:p>
        </p:txBody>
      </p:sp>
      <p:sp>
        <p:nvSpPr>
          <p:cNvPr id="375" name="Shape 375"/>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rPr dirty="0"/>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dirty="0"/>
          </a:p>
          <a:p>
            <a:pPr marL="228600" indent="-228600">
              <a:spcBef>
                <a:spcPts val="600"/>
              </a:spcBef>
              <a:tabLst>
                <a:tab pos="228600" algn="l"/>
              </a:tabLst>
              <a:defRPr sz="1600" b="1">
                <a:latin typeface="Times New Roman"/>
                <a:ea typeface="Times New Roman"/>
                <a:cs typeface="Times New Roman"/>
                <a:sym typeface="Times New Roman"/>
              </a:defRPr>
            </a:pPr>
            <a:r>
              <a:rPr dirty="0"/>
              <a:t>I.	Types of medication responses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1.	Potential for adverse or toxic effects at excessive doses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2.	Therapeutic (desired) response</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a.	Pharmacologic interventions are selected based on a patient’s actual or anticipated:</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err="1"/>
              <a:t>i</a:t>
            </a:r>
            <a:r>
              <a:rPr dirty="0"/>
              <a:t>.	Illness</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ii.	Injury</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iii.	Presenting complaint</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iv.	Signs</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v.	Symptoms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b.	The patient’s condition should match the Use/Indication listed on the profile for the specific medication.</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err="1"/>
              <a:t>i</a:t>
            </a:r>
            <a:r>
              <a:rPr dirty="0"/>
              <a:t>.	Medical directors may authorize off-label uses for approved medications.</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ii.	When protocols or guidelines do not seem appropriate for the needs of a patient, contact medical control for advice or authorization.</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Shape 379"/>
          <p:cNvSpPr>
            <a:spLocks noGrp="1" noRot="1" noChangeAspect="1"/>
          </p:cNvSpPr>
          <p:nvPr>
            <p:ph type="sldImg"/>
          </p:nvPr>
        </p:nvSpPr>
        <p:spPr>
          <a:prstGeom prst="rect">
            <a:avLst/>
          </a:prstGeom>
        </p:spPr>
        <p:txBody>
          <a:bodyPr/>
          <a:lstStyle/>
          <a:p>
            <a:endParaRPr/>
          </a:p>
        </p:txBody>
      </p:sp>
      <p:sp>
        <p:nvSpPr>
          <p:cNvPr id="380" name="Shape 380"/>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Medication is administered in a dose intended to produce a desired clinical response.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Some medications require frequent repeated dosing, titrating, or continuous administration.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These medications are capable of demonstrating cumulative action (several smaller doses produce same effect as larger, single dose).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Not every medication or situation allows cumulative action.</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Shape 384"/>
          <p:cNvSpPr>
            <a:spLocks noGrp="1" noRot="1" noChangeAspect="1"/>
          </p:cNvSpPr>
          <p:nvPr>
            <p:ph type="sldImg"/>
          </p:nvPr>
        </p:nvSpPr>
        <p:spPr>
          <a:prstGeom prst="rect">
            <a:avLst/>
          </a:prstGeom>
        </p:spPr>
        <p:txBody>
          <a:bodyPr/>
          <a:lstStyle/>
          <a:p>
            <a:endParaRPr/>
          </a:p>
        </p:txBody>
      </p:sp>
      <p:sp>
        <p:nvSpPr>
          <p:cNvPr id="385" name="Shape 385"/>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3.	Adverse medication effects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a:t>
            </a:r>
            <a:r>
              <a:rPr i="1" dirty="0"/>
              <a:t>Side effect</a:t>
            </a:r>
            <a:r>
              <a:rPr dirty="0"/>
              <a:t> and </a:t>
            </a:r>
            <a:r>
              <a:rPr i="1" dirty="0"/>
              <a:t>adverse effect</a:t>
            </a:r>
            <a:r>
              <a:rPr dirty="0"/>
              <a:t> are often used interchangeably.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a:t>
            </a:r>
            <a:r>
              <a:rPr i="1" dirty="0"/>
              <a:t>Adverse effect</a:t>
            </a:r>
            <a:r>
              <a:rPr dirty="0"/>
              <a:t> clearly indicates possibility of serious consequences.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Some side effects can be beneficial.</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Adverse effects may also be referred to as “untoward effects.”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Adverse effects are clinical changes, caused by medication, that are not desired and cause some degree of harm or discomfort to the patient.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May be directly related to the intended cellular response or to random activation of unrelated cells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Some common adverse effects include: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Nausea, vomiting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Sedation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Respiratory depression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iv.	Dizziness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d.	Consider possible adverse effects in relation to the patient’s condition when selecting medications.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A medication should be avoided or used with caution in patients who are susceptible to adverse effects associated with that medication.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Patients with certain chronic medical conditions are more susceptible.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Significant cardiovascular disease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Diabetes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Impaired immune function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(d)	Renal failure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Some patients may be unable to tolerate even mild adverse effects, including patients with:</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Respiratory distress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Shock</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Multiple trauma</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(d)	Other life-threatening conditions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Shape 389"/>
          <p:cNvSpPr>
            <a:spLocks noGrp="1" noRot="1" noChangeAspect="1"/>
          </p:cNvSpPr>
          <p:nvPr>
            <p:ph type="sldImg"/>
          </p:nvPr>
        </p:nvSpPr>
        <p:spPr>
          <a:prstGeom prst="rect">
            <a:avLst/>
          </a:prstGeom>
        </p:spPr>
        <p:txBody>
          <a:bodyPr/>
          <a:lstStyle/>
          <a:p>
            <a:endParaRPr/>
          </a:p>
        </p:txBody>
      </p:sp>
      <p:sp>
        <p:nvSpPr>
          <p:cNvPr id="390" name="Shape 390"/>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Adverse effects may range in severity from very minor to life threatening.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Cardiomyopathy can be caused by certain antidepressants.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Stevens-Johnson syndrome can be caused by certain antibiotics and antiseizure medications.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A variety of medications can cause anemia through bone marrow suppression or direct hemolysis.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f.	An adverse effect can be desirable in certain situations and harmful in others.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g.	Some adverse effects can be completely unexpected and not previously known to occur with a particular medication.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Known as idiosyncratic medication reactions</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 name="Shape 394"/>
          <p:cNvSpPr>
            <a:spLocks noGrp="1" noRot="1" noChangeAspect="1"/>
          </p:cNvSpPr>
          <p:nvPr>
            <p:ph type="sldImg"/>
          </p:nvPr>
        </p:nvSpPr>
        <p:spPr>
          <a:prstGeom prst="rect">
            <a:avLst/>
          </a:prstGeom>
        </p:spPr>
        <p:txBody>
          <a:bodyPr/>
          <a:lstStyle/>
          <a:p>
            <a:endParaRPr/>
          </a:p>
        </p:txBody>
      </p:sp>
      <p:sp>
        <p:nvSpPr>
          <p:cNvPr id="395" name="Shape 395"/>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4.	Therapeutic index</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Animal testing establishes: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Median lethal dose (LD50): the weight-based dose of a medication that causes death in 50% of the animals tested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Median toxic dose (TD50): the weight-based dose at or above which 50% of the animals tested had toxic effects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Median effective dose</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Shape 399"/>
          <p:cNvSpPr>
            <a:spLocks noGrp="1" noRot="1" noChangeAspect="1"/>
          </p:cNvSpPr>
          <p:nvPr>
            <p:ph type="sldImg"/>
          </p:nvPr>
        </p:nvSpPr>
        <p:spPr>
          <a:prstGeom prst="rect">
            <a:avLst/>
          </a:prstGeom>
        </p:spPr>
        <p:txBody>
          <a:bodyPr/>
          <a:lstStyle/>
          <a:p>
            <a:endParaRPr/>
          </a:p>
        </p:txBody>
      </p:sp>
      <p:sp>
        <p:nvSpPr>
          <p:cNvPr id="400" name="Shape 400"/>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Therapeutic index</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The therapeutic index is the relationship between the median effective dose and the median lethal dose.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If there is a large difference, the medication is considered safe.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If there is a small difference, the patient needs to be carefully selected and monitored.</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Shape 404"/>
          <p:cNvSpPr>
            <a:spLocks noGrp="1" noRot="1" noChangeAspect="1"/>
          </p:cNvSpPr>
          <p:nvPr>
            <p:ph type="sldImg"/>
          </p:nvPr>
        </p:nvSpPr>
        <p:spPr>
          <a:prstGeom prst="rect">
            <a:avLst/>
          </a:prstGeom>
        </p:spPr>
        <p:txBody>
          <a:bodyPr/>
          <a:lstStyle/>
          <a:p>
            <a:endParaRPr/>
          </a:p>
        </p:txBody>
      </p:sp>
      <p:sp>
        <p:nvSpPr>
          <p:cNvPr id="405" name="Shape 405"/>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5.	Immune-mediated medication response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Medications and substances in the environment can cause an exaggerated response from the body’s immune system.</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Known as an allergic reaction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Patients who are genetically predisposed have an initial exposure and sensitization to a particular allergen.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Various components of the immune system evolve into antibodies.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When the patient is </a:t>
            </a:r>
            <a:r>
              <a:rPr dirty="0" err="1"/>
              <a:t>reexposed</a:t>
            </a:r>
            <a:r>
              <a:rPr dirty="0"/>
              <a:t> to the allergen, a potentially massive cascade of immune system activity occurs.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Known as anaphylaxis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Anaphylaxis can occur days or weeks after initiating a medication.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A medication sensitivity may occur following the first exposure to a medication or substance.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Treatment is similar to that of an immune-mediated response.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Avoid administering medications to patients who have had a serious reaction to the medication in the past, unless the effect was clearly dose related.</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Shape 409"/>
          <p:cNvSpPr>
            <a:spLocks noGrp="1" noRot="1" noChangeAspect="1"/>
          </p:cNvSpPr>
          <p:nvPr>
            <p:ph type="sldImg"/>
          </p:nvPr>
        </p:nvSpPr>
        <p:spPr>
          <a:prstGeom prst="rect">
            <a:avLst/>
          </a:prstGeom>
        </p:spPr>
        <p:txBody>
          <a:bodyPr/>
          <a:lstStyle/>
          <a:p>
            <a:endParaRPr/>
          </a:p>
        </p:txBody>
      </p:sp>
      <p:sp>
        <p:nvSpPr>
          <p:cNvPr id="410" name="Shape 410"/>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6.	Medication tolerance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Certain medications have a decreased efficacy when taken repeatedly.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Tolerance results from down-regulation.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The mechanism reduces available cell receptors for a particular medication.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The body also compensates for effects of medication by increasing the metabolism and/or elimination of the medication.</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 name="Shape 414"/>
          <p:cNvSpPr>
            <a:spLocks noGrp="1" noRot="1" noChangeAspect="1"/>
          </p:cNvSpPr>
          <p:nvPr>
            <p:ph type="sldImg"/>
          </p:nvPr>
        </p:nvSpPr>
        <p:spPr>
          <a:prstGeom prst="rect">
            <a:avLst/>
          </a:prstGeom>
        </p:spPr>
        <p:txBody>
          <a:bodyPr/>
          <a:lstStyle/>
          <a:p>
            <a:endParaRPr/>
          </a:p>
        </p:txBody>
      </p:sp>
      <p:sp>
        <p:nvSpPr>
          <p:cNvPr id="415" name="Shape 415"/>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Repeated exposure to a medication within a particular class has the potential to cause a tolerance to other medications in the same class.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Known as cross-tolerance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Repeated doses of medication within a short time rapidly cause tolerance.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Known as tachyphylaxis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 name="Shape 419"/>
          <p:cNvSpPr>
            <a:spLocks noGrp="1" noRot="1" noChangeAspect="1"/>
          </p:cNvSpPr>
          <p:nvPr>
            <p:ph type="sldImg"/>
          </p:nvPr>
        </p:nvSpPr>
        <p:spPr>
          <a:prstGeom prst="rect">
            <a:avLst/>
          </a:prstGeom>
        </p:spPr>
        <p:txBody>
          <a:bodyPr/>
          <a:lstStyle/>
          <a:p>
            <a:endParaRPr/>
          </a:p>
        </p:txBody>
      </p:sp>
      <p:sp>
        <p:nvSpPr>
          <p:cNvPr id="420" name="Shape 420"/>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7.	Medication abuse and dependence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Two distinct groups of medications and chemicals are prone to misuse and abuse: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Stimulants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Cause a transient increase in physical, mental, or emotional performance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Examples: Caffeine, cocaine, amphetamines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Depressants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Reduce CNS and sympathetic nervous system functioning</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Examples: Benzodiazepines, alcohol, opioid chemicals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Repeated exposure can cause habituation.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The abnormal tolerance to adverse or therapeutic effects associated with a substance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Prolonged or significant exposure can cause a degree of dependence.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Physical, emotional, or behavioral need for substances to maintain a level of normal function</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 name="Shape 424"/>
          <p:cNvSpPr>
            <a:spLocks noGrp="1" noRot="1" noChangeAspect="1"/>
          </p:cNvSpPr>
          <p:nvPr>
            <p:ph type="sldImg"/>
          </p:nvPr>
        </p:nvSpPr>
        <p:spPr>
          <a:prstGeom prst="rect">
            <a:avLst/>
          </a:prstGeom>
        </p:spPr>
        <p:txBody>
          <a:bodyPr/>
          <a:lstStyle/>
          <a:p>
            <a:endParaRPr/>
          </a:p>
        </p:txBody>
      </p:sp>
      <p:sp>
        <p:nvSpPr>
          <p:cNvPr id="425" name="Shape 425"/>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8.	Medication interactions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Medication interference is undesirable medication interactions.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Consider the possibility of illicit drugs, over-the-counter and prescribed medications, and herbal remedies.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The major concern is incompatibility during administration.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When given simultaneously through the same IV tubing, certain medications will change chemical composition.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Some medications will deactivate others.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Medications require the proper IV solutions.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Some medications can be mixed only in normal saline or dextrose-containing solutions.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It is possible for a medication to increase, decrease, or alter the effect of another medication within the body.</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Shape 429"/>
          <p:cNvSpPr>
            <a:spLocks noGrp="1" noRot="1" noChangeAspect="1"/>
          </p:cNvSpPr>
          <p:nvPr>
            <p:ph type="sldImg"/>
          </p:nvPr>
        </p:nvSpPr>
        <p:spPr>
          <a:prstGeom prst="rect">
            <a:avLst/>
          </a:prstGeom>
        </p:spPr>
        <p:txBody>
          <a:bodyPr/>
          <a:lstStyle/>
          <a:p>
            <a:endParaRPr/>
          </a:p>
        </p:txBody>
      </p:sp>
      <p:sp>
        <p:nvSpPr>
          <p:cNvPr id="430" name="Shape 430"/>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400" b="1">
                <a:latin typeface="Times New Roman"/>
                <a:ea typeface="Times New Roman"/>
                <a:cs typeface="Times New Roman"/>
                <a:sym typeface="Times New Roman"/>
              </a:defRPr>
            </a:pPr>
            <a:r>
              <a:t>J.	Principles of pharmacokinetics</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1.	As a medication is administered, the body begins moving, and ultimately removing, the medication from the body.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Duration and effectiveness of a medication are determined by: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Dose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Route of administration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Clinical status of the patient</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 name="Shape 434"/>
          <p:cNvSpPr>
            <a:spLocks noGrp="1" noRot="1" noChangeAspect="1"/>
          </p:cNvSpPr>
          <p:nvPr>
            <p:ph type="sldImg"/>
          </p:nvPr>
        </p:nvSpPr>
        <p:spPr>
          <a:prstGeom prst="rect">
            <a:avLst/>
          </a:prstGeom>
        </p:spPr>
        <p:txBody>
          <a:bodyPr/>
          <a:lstStyle/>
          <a:p>
            <a:endParaRPr/>
          </a:p>
        </p:txBody>
      </p:sp>
      <p:sp>
        <p:nvSpPr>
          <p:cNvPr id="435" name="Shape 435"/>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2.	The pharmacokinetics section of a medication profile states the following:</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Onset is related to absorption and distribution.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Peak is related to absorption and distribution.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Duration of effect is related to medication metabolism and elimination.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As the amount of the medication near cell receptors decreases, the effects begin to decrease.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If a medication permanently binds with a receptor site or irreversibly alters the function of a cell, the duration is determined by the body’s ability to regenerate cells.</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 name="Shape 439"/>
          <p:cNvSpPr>
            <a:spLocks noGrp="1" noRot="1" noChangeAspect="1"/>
          </p:cNvSpPr>
          <p:nvPr>
            <p:ph type="sldImg"/>
          </p:nvPr>
        </p:nvSpPr>
        <p:spPr>
          <a:prstGeom prst="rect">
            <a:avLst/>
          </a:prstGeom>
        </p:spPr>
        <p:txBody>
          <a:bodyPr/>
          <a:lstStyle/>
          <a:p>
            <a:endParaRPr/>
          </a:p>
        </p:txBody>
      </p:sp>
      <p:sp>
        <p:nvSpPr>
          <p:cNvPr id="440" name="Shape 440"/>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rPr dirty="0"/>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dirty="0"/>
          </a:p>
          <a:p>
            <a:pPr marL="228600" indent="-228600">
              <a:spcBef>
                <a:spcPts val="600"/>
              </a:spcBef>
              <a:tabLst>
                <a:tab pos="228600" algn="l"/>
              </a:tabLst>
              <a:defRPr sz="1600" b="1">
                <a:latin typeface="Times New Roman"/>
                <a:ea typeface="Times New Roman"/>
                <a:cs typeface="Times New Roman"/>
                <a:sym typeface="Times New Roman"/>
              </a:defRPr>
            </a:pPr>
            <a:r>
              <a:rPr dirty="0"/>
              <a:t>K.	Routes of medication administration</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1.	Must be capable of delivering an appropriate amount of medication to the correct location in the patient’s body</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a.	Determined by:</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err="1"/>
              <a:t>i</a:t>
            </a:r>
            <a:r>
              <a:rPr dirty="0"/>
              <a:t>.	Physical and chemical properties of the medication</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ii.	Routes of administration available for a patient</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iii.	How quickly effects are needed</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b.	Bioavailability: Percentage of unchanged medication that reaches systemic circulation</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err="1"/>
              <a:t>i</a:t>
            </a:r>
            <a:r>
              <a:rPr dirty="0"/>
              <a:t>.	Determined by the route of administration</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ii.	Varies by medication except for the IV route</a:t>
            </a:r>
          </a:p>
          <a:p>
            <a:pPr marL="228600" indent="6858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(a)	IV route has 100% bioavailability</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iii.	Irrelevant for medications sequestered in the gastrointestinal (GI) tract</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2758028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Shape 460"/>
          <p:cNvSpPr>
            <a:spLocks noGrp="1" noRot="1" noChangeAspect="1"/>
          </p:cNvSpPr>
          <p:nvPr>
            <p:ph type="sldImg"/>
          </p:nvPr>
        </p:nvSpPr>
        <p:spPr>
          <a:prstGeom prst="rect">
            <a:avLst/>
          </a:prstGeom>
        </p:spPr>
        <p:txBody>
          <a:bodyPr/>
          <a:lstStyle/>
          <a:p>
            <a:endParaRPr/>
          </a:p>
        </p:txBody>
      </p:sp>
      <p:sp>
        <p:nvSpPr>
          <p:cNvPr id="461" name="Shape 461"/>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5.	Intravenous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This is the preferred method in the prehospital setting.</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 small-diameter catheter is inserted into a peripheral or external jugular vein.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Medication is administered directly into systemic circulation.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Bioavailability is 100%.</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Onset is quicker than medications given orally or through orogastric or nasogastric tube.</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 name="Shape 445"/>
          <p:cNvSpPr>
            <a:spLocks noGrp="1" noRot="1" noChangeAspect="1"/>
          </p:cNvSpPr>
          <p:nvPr>
            <p:ph type="sldImg"/>
          </p:nvPr>
        </p:nvSpPr>
        <p:spPr>
          <a:prstGeom prst="rect">
            <a:avLst/>
          </a:prstGeom>
        </p:spPr>
        <p:txBody>
          <a:bodyPr/>
          <a:lstStyle/>
          <a:p>
            <a:endParaRPr/>
          </a:p>
        </p:txBody>
      </p:sp>
      <p:sp>
        <p:nvSpPr>
          <p:cNvPr id="446" name="Shape 446"/>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2.	Oral, orogastric tube, and nasogastric tube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A large number of medications are administered into the GI tracts.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The patient must be responsive, be able to swallow, and have a nasogastric tube or orogastric tube.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Once administered, medication absorption varies.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d.	GI medications may be subject to first-pass metabolism.</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e.	Metabolism occurs in the liver.</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Alters and potentially inactivates the medication before it reaches systemic circulation.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f.	Metabolism may also occur within the GI tract.</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g.	Patients with liver dysfunction are at risk of toxicity of these medications when they are given orally.</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Shape 450"/>
          <p:cNvSpPr>
            <a:spLocks noGrp="1" noRot="1" noChangeAspect="1"/>
          </p:cNvSpPr>
          <p:nvPr>
            <p:ph type="sldImg"/>
          </p:nvPr>
        </p:nvSpPr>
        <p:spPr>
          <a:prstGeom prst="rect">
            <a:avLst/>
          </a:prstGeom>
        </p:spPr>
        <p:txBody>
          <a:bodyPr/>
          <a:lstStyle/>
          <a:p>
            <a:endParaRPr/>
          </a:p>
        </p:txBody>
      </p:sp>
      <p:sp>
        <p:nvSpPr>
          <p:cNvPr id="451" name="Shape 451"/>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3.	Endotracheal</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No longer considered a reliable method of medication administration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If endotracheal medications must be given: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Administer at least 2 to 2.5 times the IV dose.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Follow with a 5- to 10-mL flush with sterile water or normal saline.</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 name="Shape 455"/>
          <p:cNvSpPr>
            <a:spLocks noGrp="1" noRot="1" noChangeAspect="1"/>
          </p:cNvSpPr>
          <p:nvPr>
            <p:ph type="sldImg"/>
          </p:nvPr>
        </p:nvSpPr>
        <p:spPr>
          <a:prstGeom prst="rect">
            <a:avLst/>
          </a:prstGeom>
        </p:spPr>
        <p:txBody>
          <a:bodyPr/>
          <a:lstStyle/>
          <a:p>
            <a:endParaRPr/>
          </a:p>
        </p:txBody>
      </p:sp>
      <p:sp>
        <p:nvSpPr>
          <p:cNvPr id="456" name="Shape 456"/>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4.	Intranasal</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Liquid medications are converted into a mist that is sprayed into one or both nostrils.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Absorption is rapid.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Bioavailability is close to 100% in certain studies.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Administration can begin immediately.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There is no risk for needlestick injury to the paramedic.</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Shape 465"/>
          <p:cNvSpPr>
            <a:spLocks noGrp="1" noRot="1" noChangeAspect="1"/>
          </p:cNvSpPr>
          <p:nvPr>
            <p:ph type="sldImg"/>
          </p:nvPr>
        </p:nvSpPr>
        <p:spPr>
          <a:prstGeom prst="rect">
            <a:avLst/>
          </a:prstGeom>
        </p:spPr>
        <p:txBody>
          <a:bodyPr/>
          <a:lstStyle/>
          <a:p>
            <a:endParaRPr/>
          </a:p>
        </p:txBody>
      </p:sp>
      <p:sp>
        <p:nvSpPr>
          <p:cNvPr id="466" name="Shape 466"/>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e.	Limitations include the following: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Access is difficult in several groups of patients.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Patients who have abused IV drugs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Patients in profound shock</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Patients with cardiovascular collapse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(d)	Patients with certain chronic medical conditions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The procedure may cause pain or infection and is time consuming.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Certain classes such as sympathomimetics can cause pain and tissue damage.</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Shape 471"/>
          <p:cNvSpPr>
            <a:spLocks noGrp="1" noRot="1" noChangeAspect="1"/>
          </p:cNvSpPr>
          <p:nvPr>
            <p:ph type="sldImg"/>
          </p:nvPr>
        </p:nvSpPr>
        <p:spPr>
          <a:prstGeom prst="rect">
            <a:avLst/>
          </a:prstGeom>
        </p:spPr>
        <p:txBody>
          <a:bodyPr/>
          <a:lstStyle/>
          <a:p>
            <a:endParaRPr/>
          </a:p>
        </p:txBody>
      </p:sp>
      <p:sp>
        <p:nvSpPr>
          <p:cNvPr id="472" name="Shape 47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6.	Intraosseous (IO)</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A needle is inserted through the patient’s skin and into the bone.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Vascular uptake from the bone marrow provides a reliable rout for medications and IV fluids.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Any medication that can administered by IV can be administered </a:t>
            </a:r>
            <a:r>
              <a:rPr dirty="0" err="1"/>
              <a:t>intraosseously</a:t>
            </a:r>
            <a:r>
              <a:rPr dirty="0"/>
              <a:t>.</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d.	The IO needle can generally be left in place up to 24 hours.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e.	The IO method is contraindicated in bones that are fractured.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f.	This route is discouraged when patients have bone diseases or a skin infection over the insertion site.</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 name="Shape 476"/>
          <p:cNvSpPr>
            <a:spLocks noGrp="1" noRot="1" noChangeAspect="1"/>
          </p:cNvSpPr>
          <p:nvPr>
            <p:ph type="sldImg"/>
          </p:nvPr>
        </p:nvSpPr>
        <p:spPr>
          <a:prstGeom prst="rect">
            <a:avLst/>
          </a:prstGeom>
        </p:spPr>
        <p:txBody>
          <a:bodyPr/>
          <a:lstStyle/>
          <a:p>
            <a:endParaRPr/>
          </a:p>
        </p:txBody>
      </p:sp>
      <p:sp>
        <p:nvSpPr>
          <p:cNvPr id="477" name="Shape 477"/>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7.	Intramuscular (IM)</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 sterile medication is drawn into a syringe attached to a needle and injected into one of a patient’s larger muscles.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The IM route is used when IV access cannot be established or when the clinical situation requires immediate medication administration.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Medications have a bioavailability from 75% to 100%.</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There is a risk of contaminated needle stick if a patient moves suddenly.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Confirm the following: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The medication is appropriate for IM use.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A particular muscle should be used.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This particular technique for injection should be used.</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 name="Shape 481"/>
          <p:cNvSpPr>
            <a:spLocks noGrp="1" noRot="1" noChangeAspect="1"/>
          </p:cNvSpPr>
          <p:nvPr>
            <p:ph type="sldImg"/>
          </p:nvPr>
        </p:nvSpPr>
        <p:spPr>
          <a:prstGeom prst="rect">
            <a:avLst/>
          </a:prstGeom>
        </p:spPr>
        <p:txBody>
          <a:bodyPr/>
          <a:lstStyle/>
          <a:p>
            <a:endParaRPr/>
          </a:p>
        </p:txBody>
      </p:sp>
      <p:sp>
        <p:nvSpPr>
          <p:cNvPr id="482" name="Shape 48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8.	Subcutaneous (SC)</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The SC route is similar to IM administration.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 sterile medication solution is drawn into a syringe attached to a needle.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The medication is injected into various subcutaneous tissue sites throughout the body.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Anterior part of abdomen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Just outside the umbilicus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Skin overlaying the triceps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Certain medications are indicated for SC use only.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Slower absorption may prevent adverse cardiovascular effects.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 name="Shape 486"/>
          <p:cNvSpPr>
            <a:spLocks noGrp="1" noRot="1" noChangeAspect="1"/>
          </p:cNvSpPr>
          <p:nvPr>
            <p:ph type="sldImg"/>
          </p:nvPr>
        </p:nvSpPr>
        <p:spPr>
          <a:prstGeom prst="rect">
            <a:avLst/>
          </a:prstGeom>
        </p:spPr>
        <p:txBody>
          <a:bodyPr/>
          <a:lstStyle/>
          <a:p>
            <a:endParaRPr/>
          </a:p>
        </p:txBody>
      </p:sp>
      <p:sp>
        <p:nvSpPr>
          <p:cNvPr id="487" name="Shape 487"/>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9.	Dermal and transdermal</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Patches commonly contain: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Nicotine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Antiemetics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Analgesics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Nitroglycerin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May alter a patient’s clinical presentation or interfere with other medications administered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Deliver a relatively constant dose of mediation during a long period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Often contain a large quantity of medication</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 name="Shape 491"/>
          <p:cNvSpPr>
            <a:spLocks noGrp="1" noRot="1" noChangeAspect="1"/>
          </p:cNvSpPr>
          <p:nvPr>
            <p:ph type="sldImg"/>
          </p:nvPr>
        </p:nvSpPr>
        <p:spPr>
          <a:prstGeom prst="rect">
            <a:avLst/>
          </a:prstGeom>
        </p:spPr>
        <p:txBody>
          <a:bodyPr/>
          <a:lstStyle/>
          <a:p>
            <a:endParaRPr/>
          </a:p>
        </p:txBody>
      </p:sp>
      <p:sp>
        <p:nvSpPr>
          <p:cNvPr id="492" name="Shape 49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10.	Sublingual</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Nitroglycerin is frequently given using the sublingual route.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Medication is placed under the patient’s tongue.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Bioavailability is low.</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Large doses are required.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Patients must be conscious and alert.</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A lack of saliva may delay absorption.</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 name="Shape 496"/>
          <p:cNvSpPr>
            <a:spLocks noGrp="1" noRot="1" noChangeAspect="1"/>
          </p:cNvSpPr>
          <p:nvPr>
            <p:ph type="sldImg"/>
          </p:nvPr>
        </p:nvSpPr>
        <p:spPr>
          <a:prstGeom prst="rect">
            <a:avLst/>
          </a:prstGeom>
        </p:spPr>
        <p:txBody>
          <a:bodyPr/>
          <a:lstStyle/>
          <a:p>
            <a:endParaRPr/>
          </a:p>
        </p:txBody>
      </p:sp>
      <p:sp>
        <p:nvSpPr>
          <p:cNvPr id="497" name="Shape 497"/>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11.	Inhaled or nebulized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Inhaled prehospital medications are limited to oxygen and antidote (amyl nitrate).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This method of administration may assist patients with medications via metered-dose inhalers.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Convert liquid medicine into gas, allowing it to pass into patient’s lungs.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Medication may be nebulized (converted into fine spray).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Tubing with oxygen or compressed air is attached to a small chamber, creating a mist as the gas passes through liquid medication.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Portions of the medication are lost during:</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Expiration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Pauses in inspiration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Nebulized medications have the potential to cause bronchospasm.</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You should not routinely administer calcium, lidocaine, or other nontraditional medications.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 name="Shape 501"/>
          <p:cNvSpPr>
            <a:spLocks noGrp="1" noRot="1" noChangeAspect="1"/>
          </p:cNvSpPr>
          <p:nvPr>
            <p:ph type="sldImg"/>
          </p:nvPr>
        </p:nvSpPr>
        <p:spPr>
          <a:prstGeom prst="rect">
            <a:avLst/>
          </a:prstGeom>
        </p:spPr>
        <p:txBody>
          <a:bodyPr/>
          <a:lstStyle/>
          <a:p>
            <a:endParaRPr/>
          </a:p>
        </p:txBody>
      </p:sp>
      <p:sp>
        <p:nvSpPr>
          <p:cNvPr id="502" name="Shape 50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12.	Rectal</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Preferred over the oral route if the patient is: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Unresponsive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Having seizures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Vomiting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Unable to swallow oral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The medication is usually not subject to first-pass metabolism.</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Certain medications administered rectally may have greater than 90% bioavailability.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Medications should be administered into the lower rectum (rather than proximal) whenever possible.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Rectal preparations are manufactured in suppository form.</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Waxlike substance molded into shape of a bullet</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f.	Absorption can be unpredictable.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g.	You may administer an IV solution rectally using: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 commercial device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A lubricated feeding tube attached to a syringe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A lubricated small diameter syringe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h.	Never insert a needle into a patient’s rectum.</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 name="Shape 506"/>
          <p:cNvSpPr>
            <a:spLocks noGrp="1" noRot="1" noChangeAspect="1"/>
          </p:cNvSpPr>
          <p:nvPr>
            <p:ph type="sldImg"/>
          </p:nvPr>
        </p:nvSpPr>
        <p:spPr>
          <a:prstGeom prst="rect">
            <a:avLst/>
          </a:prstGeom>
        </p:spPr>
        <p:txBody>
          <a:bodyPr/>
          <a:lstStyle/>
          <a:p>
            <a:endParaRPr/>
          </a:p>
        </p:txBody>
      </p:sp>
      <p:sp>
        <p:nvSpPr>
          <p:cNvPr id="507" name="Shape 507"/>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13.	Ophthalmic</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In the prehospital setting, use is generally limited to ocular anesthetic agents to facilitate irrigation of eyes following a chemical exposure.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This route carries the possibility of systematic toxic effects.</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14.	Other methods of medication administration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Hemodialysis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Blood is pumped through a dialysis machine, exposing the blood to dialysate solution before returning to the patient.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In hemodialysis, the dialysate solution removes toxins, excess electrolytes, and other chemicals.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Training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Paramedics should not use any routes of administration they are not trained to use.</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4925768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Shape 511"/>
          <p:cNvSpPr>
            <a:spLocks noGrp="1" noRot="1" noChangeAspect="1"/>
          </p:cNvSpPr>
          <p:nvPr>
            <p:ph type="sldImg"/>
          </p:nvPr>
        </p:nvSpPr>
        <p:spPr>
          <a:prstGeom prst="rect">
            <a:avLst/>
          </a:prstGeom>
        </p:spPr>
        <p:txBody>
          <a:bodyPr/>
          <a:lstStyle/>
          <a:p>
            <a:endParaRPr/>
          </a:p>
        </p:txBody>
      </p:sp>
      <p:sp>
        <p:nvSpPr>
          <p:cNvPr id="512" name="Shape 512"/>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600" b="1">
                <a:latin typeface="Times New Roman"/>
                <a:ea typeface="Times New Roman"/>
                <a:cs typeface="Times New Roman"/>
                <a:sym typeface="Times New Roman"/>
              </a:defRPr>
            </a:pPr>
            <a:r>
              <a:t>L.	Distribution of medication</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1.	How a medication moves through the body is determined by:</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Chemical properties of the medication</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Physical properties of the medication</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c.	Patient factors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2.	The body has a system of barriers designed to prevent the introduction of foreign substances into the body.</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Medication molecules must move through these barriers to be effective.</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 name="Shape 516"/>
          <p:cNvSpPr>
            <a:spLocks noGrp="1" noRot="1" noChangeAspect="1"/>
          </p:cNvSpPr>
          <p:nvPr>
            <p:ph type="sldImg"/>
          </p:nvPr>
        </p:nvSpPr>
        <p:spPr>
          <a:prstGeom prst="rect">
            <a:avLst/>
          </a:prstGeom>
        </p:spPr>
        <p:txBody>
          <a:bodyPr/>
          <a:lstStyle/>
          <a:p>
            <a:endParaRPr/>
          </a:p>
        </p:txBody>
      </p:sp>
      <p:sp>
        <p:nvSpPr>
          <p:cNvPr id="517" name="Shape 517"/>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3.	Osmosis is used to enhance the distribution of certain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Free water and certain particles can pass through a semipermeable membrane to equalize the concentration of the water and other particles on each side of the membrane.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This allows IV fluids to leave the intravascular space and enter various tissues and cells.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This is one of the mechanisms the kidneys use to regulate fluid balance.</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 name="Shape 521"/>
          <p:cNvSpPr>
            <a:spLocks noGrp="1" noRot="1" noChangeAspect="1"/>
          </p:cNvSpPr>
          <p:nvPr>
            <p:ph type="sldImg"/>
          </p:nvPr>
        </p:nvSpPr>
        <p:spPr>
          <a:prstGeom prst="rect">
            <a:avLst/>
          </a:prstGeom>
        </p:spPr>
        <p:txBody>
          <a:bodyPr/>
          <a:lstStyle/>
          <a:p>
            <a:endParaRPr/>
          </a:p>
        </p:txBody>
      </p:sp>
      <p:sp>
        <p:nvSpPr>
          <p:cNvPr id="522" name="Shape 52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4.	Filtration is a process within the body that is used to redistribute water and other particles.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Hydrostatic pressure forces various fluids against semipermeable membranes, causing the passage of certain substances into an adjacent compartment.</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 name="Shape 526"/>
          <p:cNvSpPr>
            <a:spLocks noGrp="1" noRot="1" noChangeAspect="1"/>
          </p:cNvSpPr>
          <p:nvPr>
            <p:ph type="sldImg"/>
          </p:nvPr>
        </p:nvSpPr>
        <p:spPr>
          <a:prstGeom prst="rect">
            <a:avLst/>
          </a:prstGeom>
        </p:spPr>
        <p:txBody>
          <a:bodyPr/>
          <a:lstStyle/>
          <a:p>
            <a:endParaRPr/>
          </a:p>
        </p:txBody>
      </p:sp>
      <p:sp>
        <p:nvSpPr>
          <p:cNvPr id="527" name="Shape 527"/>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5.	Epithelial cells that create a continuous barrier are contained in the skin, GI tract, eyes, and urinary tract.</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Medication molecules must pass directly through cells to enter the body.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Small nonionic (uncharged) and lipophilic (attracted to fats and lipids) medication molecules pass easily through cell membranes.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Larger hydrophilic (attracted to water molecules) and ionic (charged) medication molecules must find another route of entry into cells.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Pinocytosis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Process used by larger medication molecules to enter cells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Ingestion of extracellular fluids and their contents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Facilitated diffusion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Process of binding with carrier proteins when no energy is expended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Active transport</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Process of binding with carrier proteins when energy is used to move the molecules against a concentration gradient</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 name="Shape 531"/>
          <p:cNvSpPr>
            <a:spLocks noGrp="1" noRot="1" noChangeAspect="1"/>
          </p:cNvSpPr>
          <p:nvPr>
            <p:ph type="sldImg"/>
          </p:nvPr>
        </p:nvSpPr>
        <p:spPr>
          <a:prstGeom prst="rect">
            <a:avLst/>
          </a:prstGeom>
        </p:spPr>
        <p:txBody>
          <a:bodyPr/>
          <a:lstStyle/>
          <a:p>
            <a:endParaRPr/>
          </a:p>
        </p:txBody>
      </p:sp>
      <p:sp>
        <p:nvSpPr>
          <p:cNvPr id="532" name="Shape 53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6.	Medications must also move through capillary walls to reach some tissues.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Three barriers prevent molecules from reaching tissues: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Blood-brain barrier</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Blood-placenta barrier</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Blood-testes barrier</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Molecules pass freely through capillaries in the kidney, thyroid, and pancreas.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Molecules pass freely through capillaries in the lungs and peritoneum.</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 name="Shape 536"/>
          <p:cNvSpPr>
            <a:spLocks noGrp="1" noRot="1" noChangeAspect="1"/>
          </p:cNvSpPr>
          <p:nvPr>
            <p:ph type="sldImg"/>
          </p:nvPr>
        </p:nvSpPr>
        <p:spPr>
          <a:prstGeom prst="rect">
            <a:avLst/>
          </a:prstGeom>
        </p:spPr>
        <p:txBody>
          <a:bodyPr/>
          <a:lstStyle/>
          <a:p>
            <a:endParaRPr/>
          </a:p>
        </p:txBody>
      </p:sp>
      <p:sp>
        <p:nvSpPr>
          <p:cNvPr id="537" name="Shape 537"/>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7.	In plasma protein binding, medication molecules temporarily attach to proteins in the blood plasma.</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The concentration of the medication in the body may change as: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Plasma protein levels change.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Another medication that binds with plasma protein is introduced.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Plasma protein binding increases the amount of medication necessary for a desired clinical effect.</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Plasma protein binding releases medication as circulating levels of a particular medication begin to fall.</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Leads to longer duration of action.</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 name="Shape 541"/>
          <p:cNvSpPr>
            <a:spLocks noGrp="1" noRot="1" noChangeAspect="1"/>
          </p:cNvSpPr>
          <p:nvPr>
            <p:ph type="sldImg"/>
          </p:nvPr>
        </p:nvSpPr>
        <p:spPr>
          <a:prstGeom prst="rect">
            <a:avLst/>
          </a:prstGeom>
        </p:spPr>
        <p:txBody>
          <a:bodyPr/>
          <a:lstStyle/>
          <a:p>
            <a:endParaRPr/>
          </a:p>
        </p:txBody>
      </p:sp>
      <p:sp>
        <p:nvSpPr>
          <p:cNvPr id="542" name="Shape 54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8.	Fat tissue can alter the amount of medication available for action within the body.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Lipophilic medications can be sequestered in the fat tissues of an obese person.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The medication is released slowly, causing prolonged effects.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 name="Shape 546"/>
          <p:cNvSpPr>
            <a:spLocks noGrp="1" noRot="1" noChangeAspect="1"/>
          </p:cNvSpPr>
          <p:nvPr>
            <p:ph type="sldImg"/>
          </p:nvPr>
        </p:nvSpPr>
        <p:spPr>
          <a:prstGeom prst="rect">
            <a:avLst/>
          </a:prstGeom>
        </p:spPr>
        <p:txBody>
          <a:bodyPr/>
          <a:lstStyle/>
          <a:p>
            <a:endParaRPr/>
          </a:p>
        </p:txBody>
      </p:sp>
      <p:sp>
        <p:nvSpPr>
          <p:cNvPr id="547" name="Shape 547"/>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600" b="1">
                <a:latin typeface="Times New Roman"/>
                <a:ea typeface="Times New Roman"/>
                <a:cs typeface="Times New Roman"/>
                <a:sym typeface="Times New Roman"/>
              </a:defRPr>
            </a:pPr>
            <a:r>
              <a:t>M.	Volume of distribution</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1.	Method of distribution describes the extent to which a medication will spread within the body.</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Some medications do not readily leave the plasma.</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Some medications spread into water throughout the body.</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c.	Some medications bind with bone, teeth, or other tissues.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2.	Medications with a lower volume of distribution have higher levels present in the plasma at a given dose than do medications with a higher volume of distribution.</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 name="Shape 551"/>
          <p:cNvSpPr>
            <a:spLocks noGrp="1" noRot="1" noChangeAspect="1"/>
          </p:cNvSpPr>
          <p:nvPr>
            <p:ph type="sldImg"/>
          </p:nvPr>
        </p:nvSpPr>
        <p:spPr>
          <a:prstGeom prst="rect">
            <a:avLst/>
          </a:prstGeom>
        </p:spPr>
        <p:txBody>
          <a:bodyPr/>
          <a:lstStyle/>
          <a:p>
            <a:endParaRPr/>
          </a:p>
        </p:txBody>
      </p:sp>
      <p:sp>
        <p:nvSpPr>
          <p:cNvPr id="552" name="Shape 552"/>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600" b="1">
                <a:latin typeface="Times New Roman"/>
                <a:ea typeface="Times New Roman"/>
                <a:cs typeface="Times New Roman"/>
                <a:sym typeface="Times New Roman"/>
              </a:defRPr>
            </a:pPr>
            <a:r>
              <a:t>N.	Medication metabolism</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1.	Biotransformation is a chemical change that many medications undergo in the body.</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Medication becomes a metabolite.</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Active metabolites remain capable of some pharmacologic activity.</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ii.	Inactive metabolites no longer possess the ability to alter a cell process or body function.</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 name="Shape 556"/>
          <p:cNvSpPr>
            <a:spLocks noGrp="1" noRot="1" noChangeAspect="1"/>
          </p:cNvSpPr>
          <p:nvPr>
            <p:ph type="sldImg"/>
          </p:nvPr>
        </p:nvSpPr>
        <p:spPr>
          <a:prstGeom prst="rect">
            <a:avLst/>
          </a:prstGeom>
        </p:spPr>
        <p:txBody>
          <a:bodyPr/>
          <a:lstStyle/>
          <a:p>
            <a:endParaRPr/>
          </a:p>
        </p:txBody>
      </p:sp>
      <p:sp>
        <p:nvSpPr>
          <p:cNvPr id="557" name="Shape 557"/>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2.	Biotransformation has four possible effects on a medication absorbed into the body.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An inactive substance can become active.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An active medication can be changed into another active medication.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An active medication can be completely or partially inactivated.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An active medication can be transformed into a substance that is easier for the body to eliminate.</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 name="Shape 561"/>
          <p:cNvSpPr>
            <a:spLocks noGrp="1" noRot="1" noChangeAspect="1"/>
          </p:cNvSpPr>
          <p:nvPr>
            <p:ph type="sldImg"/>
          </p:nvPr>
        </p:nvSpPr>
        <p:spPr>
          <a:prstGeom prst="rect">
            <a:avLst/>
          </a:prstGeom>
        </p:spPr>
        <p:txBody>
          <a:bodyPr/>
          <a:lstStyle/>
          <a:p>
            <a:endParaRPr/>
          </a:p>
        </p:txBody>
      </p:sp>
      <p:sp>
        <p:nvSpPr>
          <p:cNvPr id="562" name="Shape 56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3.	Most biotransformation occurs in the liver.</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P-450 system</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This system uses a complex, enzyme-based process to alter the chemical structure of a medication or other chemical.</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Pathways can be influenced by other medications, chemicals, and diet choices.</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4.	The kidneys, skin, lungs, GI tract, and many other body tissues have some ability to cause biotransformation as well.</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5.	Biotransformation makes medications and chemicals more water soluble and easier to eliminate from the body.</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6.	Suspect altered metabolism in patients with:</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Chronic alcoholism</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Liver disease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Any condition known to affect the liver</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 name="Shape 566"/>
          <p:cNvSpPr>
            <a:spLocks noGrp="1" noRot="1" noChangeAspect="1"/>
          </p:cNvSpPr>
          <p:nvPr>
            <p:ph type="sldImg"/>
          </p:nvPr>
        </p:nvSpPr>
        <p:spPr>
          <a:prstGeom prst="rect">
            <a:avLst/>
          </a:prstGeom>
        </p:spPr>
        <p:txBody>
          <a:bodyPr/>
          <a:lstStyle/>
          <a:p>
            <a:endParaRPr/>
          </a:p>
        </p:txBody>
      </p:sp>
      <p:sp>
        <p:nvSpPr>
          <p:cNvPr id="567" name="Shape 567"/>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600" b="1">
                <a:latin typeface="Times New Roman"/>
                <a:ea typeface="Times New Roman"/>
                <a:cs typeface="Times New Roman"/>
                <a:sym typeface="Times New Roman"/>
              </a:defRPr>
            </a:pPr>
            <a:r>
              <a:t>O.	Medication elimination</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1.	Medication is primarily removed from the body by the kidneys.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2.	A variety of factors influence how quickly medication is eliminated.</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Kidney dysfunction or disease</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Acute or chronic renal failure</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c.	Renal blood flow</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d.	Urinary tract obstruction</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e.	Alterations in the pH of urine</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3.	Medications follow two patterns of metabolism and elimination.</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Zero-order elimination: A fixed amount of a substance is removed during a certain period, regardless of the total amount in the body.</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First-order elimination (majority of medications): The rate of elimination is directly influenced by the plasma levels of the substance.</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The more substance in the plasma, the more the body works to eliminate it.</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 name="Shape 571"/>
          <p:cNvSpPr>
            <a:spLocks noGrp="1" noRot="1" noChangeAspect="1"/>
          </p:cNvSpPr>
          <p:nvPr>
            <p:ph type="sldImg"/>
          </p:nvPr>
        </p:nvSpPr>
        <p:spPr>
          <a:prstGeom prst="rect">
            <a:avLst/>
          </a:prstGeom>
        </p:spPr>
        <p:txBody>
          <a:bodyPr/>
          <a:lstStyle/>
          <a:p>
            <a:endParaRPr/>
          </a:p>
        </p:txBody>
      </p:sp>
      <p:sp>
        <p:nvSpPr>
          <p:cNvPr id="572" name="Shape 57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4.	Half-life is the time needed in an average person for metabolism or elimination of 50% of the substance in the plasma.</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Altered by factors such as: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Disease states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Changes in perfusion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Medication interactions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Refers only to the quantity of medication within the body, not the clinical effects of the medication</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 name="Shape 576"/>
          <p:cNvSpPr>
            <a:spLocks noGrp="1" noRot="1" noChangeAspect="1"/>
          </p:cNvSpPr>
          <p:nvPr>
            <p:ph type="sldImg"/>
          </p:nvPr>
        </p:nvSpPr>
        <p:spPr>
          <a:prstGeom prst="rect">
            <a:avLst/>
          </a:prstGeom>
        </p:spPr>
        <p:txBody>
          <a:bodyPr/>
          <a:lstStyle/>
          <a:p>
            <a:endParaRPr/>
          </a:p>
        </p:txBody>
      </p:sp>
      <p:sp>
        <p:nvSpPr>
          <p:cNvPr id="577" name="Shape 577"/>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5.	Medications are administered at a dose and frequency that equals the body’s rate of elimination, resulting in a constant level.</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Suspect alterations in steady state when patients manifest symptoms of an underlying disease that is usually well controlled by medications.</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6.	Smaller amounts of medication can be eliminated in expired air from the following:</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Lungs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Stool</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Saliva</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Breast milk</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Perspiration</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 name="Shape 603"/>
          <p:cNvSpPr>
            <a:spLocks noGrp="1" noRot="1" noChangeAspect="1"/>
          </p:cNvSpPr>
          <p:nvPr>
            <p:ph type="sldImg"/>
          </p:nvPr>
        </p:nvSpPr>
        <p:spPr>
          <a:prstGeom prst="rect">
            <a:avLst/>
          </a:prstGeom>
        </p:spPr>
        <p:txBody>
          <a:bodyPr/>
          <a:lstStyle/>
          <a:p>
            <a:endParaRPr/>
          </a:p>
        </p:txBody>
      </p:sp>
      <p:sp>
        <p:nvSpPr>
          <p:cNvPr id="604" name="Shape 604"/>
          <p:cNvSpPr>
            <a:spLocks noGrp="1"/>
          </p:cNvSpPr>
          <p:nvPr>
            <p:ph type="body" sz="quarter" idx="1"/>
          </p:nvPr>
        </p:nvSpPr>
        <p:spPr>
          <a:prstGeom prst="rect">
            <a:avLst/>
          </a:prstGeom>
        </p:spPr>
        <p:txBody>
          <a:bodyPr/>
          <a:lstStyle/>
          <a:p>
            <a:pPr>
              <a:spcBef>
                <a:spcPts val="600"/>
              </a:spcBef>
              <a:defRPr sz="2000">
                <a:latin typeface="Times New Roman"/>
                <a:ea typeface="Times New Roman"/>
                <a:cs typeface="Times New Roman"/>
                <a:sym typeface="Times New Roman"/>
              </a:defRPr>
            </a:pPr>
            <a:r>
              <a:t>Lecture Outline</a:t>
            </a:r>
          </a:p>
          <a:p>
            <a:pPr>
              <a:spcBef>
                <a:spcPts val="600"/>
              </a:spcBef>
              <a:defRPr sz="2000">
                <a:latin typeface="Times New Roman"/>
                <a:ea typeface="Times New Roman"/>
                <a:cs typeface="Times New Roman"/>
                <a:sym typeface="Times New Roman"/>
              </a:defRPr>
            </a:pPr>
            <a:endParaRPr/>
          </a:p>
          <a:p>
            <a:pPr>
              <a:spcBef>
                <a:spcPts val="1200"/>
              </a:spcBef>
              <a:defRPr sz="3600">
                <a:latin typeface="Times New Roman"/>
                <a:ea typeface="Times New Roman"/>
                <a:cs typeface="Times New Roman"/>
                <a:sym typeface="Times New Roman"/>
              </a:defRPr>
            </a:pPr>
            <a:r>
              <a:t>VII. Drugs That Act on the Sympathetic Nervous System</a:t>
            </a:r>
          </a:p>
          <a:p>
            <a:pPr>
              <a:spcBef>
                <a:spcPts val="600"/>
              </a:spcBef>
              <a:tabLst>
                <a:tab pos="228600" algn="l"/>
              </a:tabLst>
              <a:defRPr sz="2400" b="1">
                <a:latin typeface="Times New Roman"/>
                <a:ea typeface="Times New Roman"/>
                <a:cs typeface="Times New Roman"/>
                <a:sym typeface="Times New Roman"/>
              </a:defRPr>
            </a:pPr>
            <a:r>
              <a:t>A.	Receptor sites exist in proteins connected to cells throughout the body.</a:t>
            </a:r>
            <a:endParaRPr sz="3600"/>
          </a:p>
          <a:p>
            <a:pPr marL="228600">
              <a:spcBef>
                <a:spcPts val="300"/>
              </a:spcBef>
              <a:defRPr sz="2000">
                <a:latin typeface="Times New Roman"/>
                <a:ea typeface="Times New Roman"/>
                <a:cs typeface="Times New Roman"/>
                <a:sym typeface="Times New Roman"/>
              </a:defRPr>
            </a:pPr>
            <a:r>
              <a:t>1.	Receptors are activated by chemicals, whether naturally occurring or in the form of a medication.</a:t>
            </a:r>
            <a:endParaRPr sz="3600"/>
          </a:p>
          <a:p>
            <a:pPr marL="228600">
              <a:spcBef>
                <a:spcPts val="300"/>
              </a:spcBef>
              <a:defRPr>
                <a:latin typeface="Times New Roman"/>
                <a:ea typeface="Times New Roman"/>
                <a:cs typeface="Times New Roman"/>
                <a:sym typeface="Times New Roman"/>
              </a:defRPr>
            </a:pPr>
            <a:r>
              <a:t>2.	Drugs that influence the sympathetic nervous system are classified according to the receptors with which they interact.</a:t>
            </a:r>
            <a:endParaRPr sz="200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 name="Shape 610"/>
          <p:cNvSpPr>
            <a:spLocks noGrp="1" noRot="1" noChangeAspect="1"/>
          </p:cNvSpPr>
          <p:nvPr>
            <p:ph type="sldImg"/>
          </p:nvPr>
        </p:nvSpPr>
        <p:spPr>
          <a:prstGeom prst="rect">
            <a:avLst/>
          </a:prstGeom>
        </p:spPr>
        <p:txBody>
          <a:bodyPr/>
          <a:lstStyle/>
          <a:p>
            <a:endParaRPr/>
          </a:p>
        </p:txBody>
      </p:sp>
      <p:sp>
        <p:nvSpPr>
          <p:cNvPr id="611" name="Shape 611"/>
          <p:cNvSpPr>
            <a:spLocks noGrp="1"/>
          </p:cNvSpPr>
          <p:nvPr>
            <p:ph type="body" sz="quarter" idx="1"/>
          </p:nvPr>
        </p:nvSpPr>
        <p:spPr>
          <a:prstGeom prst="rect">
            <a:avLst/>
          </a:prstGeom>
        </p:spPr>
        <p:txBody>
          <a:bodyPr/>
          <a:lstStyle/>
          <a:p>
            <a:pPr>
              <a:spcBef>
                <a:spcPts val="600"/>
              </a:spcBef>
              <a:defRPr>
                <a:latin typeface="Times New Roman"/>
                <a:ea typeface="Times New Roman"/>
                <a:cs typeface="Times New Roman"/>
                <a:sym typeface="Times New Roman"/>
              </a:defRPr>
            </a:pPr>
            <a:r>
              <a:t>Lecture Outline</a:t>
            </a:r>
          </a:p>
          <a:p>
            <a:pPr>
              <a:spcBef>
                <a:spcPts val="600"/>
              </a:spcBef>
              <a:defRPr>
                <a:latin typeface="Times New Roman"/>
                <a:ea typeface="Times New Roman"/>
                <a:cs typeface="Times New Roman"/>
                <a:sym typeface="Times New Roman"/>
              </a:defRPr>
            </a:pPr>
            <a:endParaRPr/>
          </a:p>
          <a:p>
            <a:pPr marL="228600">
              <a:spcBef>
                <a:spcPts val="300"/>
              </a:spcBef>
              <a:defRPr>
                <a:latin typeface="Times New Roman"/>
                <a:ea typeface="Times New Roman"/>
                <a:cs typeface="Times New Roman"/>
                <a:sym typeface="Times New Roman"/>
              </a:defRPr>
            </a:pPr>
            <a:r>
              <a:t>3.	In the sympathetic nervous system, receptors are labeled alpha and beta.</a:t>
            </a:r>
            <a:endParaRPr sz="2000"/>
          </a:p>
          <a:p>
            <a:pPr marL="228600" indent="228600">
              <a:spcBef>
                <a:spcPts val="300"/>
              </a:spcBef>
              <a:defRPr>
                <a:latin typeface="Times New Roman"/>
                <a:ea typeface="Times New Roman"/>
                <a:cs typeface="Times New Roman"/>
                <a:sym typeface="Times New Roman"/>
              </a:defRPr>
            </a:pPr>
            <a:r>
              <a:t>a.	Any beta agent will increase the heart’s:</a:t>
            </a:r>
            <a:endParaRPr sz="2000"/>
          </a:p>
          <a:p>
            <a:pPr indent="685800">
              <a:spcBef>
                <a:spcPts val="300"/>
              </a:spcBef>
              <a:defRPr>
                <a:latin typeface="Times New Roman"/>
                <a:ea typeface="Times New Roman"/>
                <a:cs typeface="Times New Roman"/>
                <a:sym typeface="Times New Roman"/>
              </a:defRPr>
            </a:pPr>
            <a:r>
              <a:t>i.	Rate</a:t>
            </a:r>
            <a:endParaRPr sz="2000"/>
          </a:p>
          <a:p>
            <a:pPr indent="685800">
              <a:spcBef>
                <a:spcPts val="300"/>
              </a:spcBef>
              <a:defRPr>
                <a:latin typeface="Times New Roman"/>
                <a:ea typeface="Times New Roman"/>
                <a:cs typeface="Times New Roman"/>
                <a:sym typeface="Times New Roman"/>
              </a:defRPr>
            </a:pPr>
            <a:r>
              <a:t>ii.	Force</a:t>
            </a:r>
            <a:endParaRPr sz="2000"/>
          </a:p>
          <a:p>
            <a:pPr indent="685800">
              <a:spcBef>
                <a:spcPts val="300"/>
              </a:spcBef>
              <a:defRPr>
                <a:latin typeface="Times New Roman"/>
                <a:ea typeface="Times New Roman"/>
                <a:cs typeface="Times New Roman"/>
                <a:sym typeface="Times New Roman"/>
              </a:defRPr>
            </a:pPr>
            <a:r>
              <a:t>iii.	Automaticity</a:t>
            </a:r>
            <a:endParaRPr sz="2000"/>
          </a:p>
          <a:p>
            <a:pPr marL="228600" indent="228600">
              <a:spcBef>
                <a:spcPts val="300"/>
              </a:spcBef>
              <a:defRPr>
                <a:latin typeface="Times New Roman"/>
                <a:ea typeface="Times New Roman"/>
                <a:cs typeface="Times New Roman"/>
                <a:sym typeface="Times New Roman"/>
              </a:defRPr>
            </a:pPr>
            <a:r>
              <a:t>b.	Arteries have receptors for alpha and beta agents.</a:t>
            </a:r>
            <a:endParaRPr sz="2000"/>
          </a:p>
          <a:p>
            <a:pPr indent="685800">
              <a:spcBef>
                <a:spcPts val="300"/>
              </a:spcBef>
              <a:defRPr>
                <a:latin typeface="Times New Roman"/>
                <a:ea typeface="Times New Roman"/>
                <a:cs typeface="Times New Roman"/>
                <a:sym typeface="Times New Roman"/>
              </a:defRPr>
            </a:pPr>
            <a:r>
              <a:t>i.	An alpha drug will cause vasoconstriction.</a:t>
            </a:r>
            <a:endParaRPr sz="2000"/>
          </a:p>
          <a:p>
            <a:pPr indent="685800">
              <a:spcBef>
                <a:spcPts val="300"/>
              </a:spcBef>
              <a:defRPr>
                <a:latin typeface="Times New Roman"/>
                <a:ea typeface="Times New Roman"/>
                <a:cs typeface="Times New Roman"/>
                <a:sym typeface="Times New Roman"/>
              </a:defRPr>
            </a:pPr>
            <a:r>
              <a:t>ii.	A beta agent will cause vasodilation.</a:t>
            </a:r>
            <a:endParaRPr sz="2000"/>
          </a:p>
          <a:p>
            <a:pPr marL="228600" indent="228600">
              <a:spcBef>
                <a:spcPts val="300"/>
              </a:spcBef>
              <a:defRPr>
                <a:latin typeface="Times New Roman"/>
                <a:ea typeface="Times New Roman"/>
                <a:cs typeface="Times New Roman"/>
                <a:sym typeface="Times New Roman"/>
              </a:defRPr>
            </a:pPr>
            <a:r>
              <a:t>c.	The lungs have alpha and beta receptors.</a:t>
            </a:r>
            <a:endParaRPr sz="2000"/>
          </a:p>
          <a:p>
            <a:pPr indent="685800">
              <a:spcBef>
                <a:spcPts val="300"/>
              </a:spcBef>
              <a:defRPr>
                <a:latin typeface="Times New Roman"/>
                <a:ea typeface="Times New Roman"/>
                <a:cs typeface="Times New Roman"/>
                <a:sym typeface="Times New Roman"/>
              </a:defRPr>
            </a:pPr>
            <a:r>
              <a:t>i.	Alpha agents may cause minor bronchoconstriction.</a:t>
            </a:r>
            <a:endParaRPr sz="2000"/>
          </a:p>
          <a:p>
            <a:pPr indent="685800">
              <a:spcBef>
                <a:spcPts val="300"/>
              </a:spcBef>
              <a:defRPr>
                <a:latin typeface="Times New Roman"/>
                <a:ea typeface="Times New Roman"/>
                <a:cs typeface="Times New Roman"/>
                <a:sym typeface="Times New Roman"/>
              </a:defRPr>
            </a:pPr>
            <a:r>
              <a:t>ii.	Beta adrenergic agonists trigger significant bronchodilation.</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 name="Shape 617"/>
          <p:cNvSpPr>
            <a:spLocks noGrp="1" noRot="1" noChangeAspect="1"/>
          </p:cNvSpPr>
          <p:nvPr>
            <p:ph type="sldImg"/>
          </p:nvPr>
        </p:nvSpPr>
        <p:spPr>
          <a:prstGeom prst="rect">
            <a:avLst/>
          </a:prstGeom>
        </p:spPr>
        <p:txBody>
          <a:bodyPr/>
          <a:lstStyle/>
          <a:p>
            <a:endParaRPr/>
          </a:p>
        </p:txBody>
      </p:sp>
      <p:sp>
        <p:nvSpPr>
          <p:cNvPr id="618" name="Shape 618"/>
          <p:cNvSpPr>
            <a:spLocks noGrp="1"/>
          </p:cNvSpPr>
          <p:nvPr>
            <p:ph type="body" sz="quarter" idx="1"/>
          </p:nvPr>
        </p:nvSpPr>
        <p:spPr>
          <a:prstGeom prst="rect">
            <a:avLst/>
          </a:prstGeom>
        </p:spPr>
        <p:txBody>
          <a:bodyPr/>
          <a:lstStyle/>
          <a:p>
            <a:pPr>
              <a:spcBef>
                <a:spcPts val="600"/>
              </a:spcBef>
              <a:defRPr>
                <a:latin typeface="Times New Roman"/>
                <a:ea typeface="Times New Roman"/>
                <a:cs typeface="Times New Roman"/>
                <a:sym typeface="Times New Roman"/>
              </a:defRPr>
            </a:pPr>
            <a:r>
              <a:t> Lecture Outline</a:t>
            </a:r>
          </a:p>
          <a:p>
            <a:pPr>
              <a:spcBef>
                <a:spcPts val="600"/>
              </a:spcBef>
              <a:defRPr>
                <a:latin typeface="Times New Roman"/>
                <a:ea typeface="Times New Roman"/>
                <a:cs typeface="Times New Roman"/>
                <a:sym typeface="Times New Roman"/>
              </a:defRPr>
            </a:pPr>
            <a:endParaRPr/>
          </a:p>
          <a:p>
            <a:pPr marL="228600">
              <a:spcBef>
                <a:spcPts val="300"/>
              </a:spcBef>
              <a:defRPr>
                <a:latin typeface="Times New Roman"/>
                <a:ea typeface="Times New Roman"/>
                <a:cs typeface="Times New Roman"/>
                <a:sym typeface="Times New Roman"/>
              </a:defRPr>
            </a:pPr>
            <a:r>
              <a:t>4.	Drugs that have alpha or beta sympathetic properties are called sympathomimetic drugs.</a:t>
            </a:r>
            <a:endParaRPr sz="2000"/>
          </a:p>
          <a:p>
            <a:pPr marL="228600" indent="228600">
              <a:spcBef>
                <a:spcPts val="300"/>
              </a:spcBef>
              <a:defRPr>
                <a:latin typeface="Times New Roman"/>
                <a:ea typeface="Times New Roman"/>
                <a:cs typeface="Times New Roman"/>
                <a:sym typeface="Times New Roman"/>
              </a:defRPr>
            </a:pPr>
            <a:r>
              <a:t>a.	If you know whether a sympathomimetic drug is an alpha or beta agent, you can predict the response by the heart, lungs, and arteries.</a:t>
            </a:r>
            <a:endParaRPr sz="2000"/>
          </a:p>
          <a:p>
            <a:pPr marL="228600" indent="228600">
              <a:spcBef>
                <a:spcPts val="300"/>
              </a:spcBef>
              <a:defRPr>
                <a:latin typeface="Times New Roman"/>
                <a:ea typeface="Times New Roman"/>
                <a:cs typeface="Times New Roman"/>
                <a:sym typeface="Times New Roman"/>
              </a:defRPr>
            </a:pPr>
            <a:r>
              <a:t>b.	Many sympathomimetic drugs have varying degrees of alpha and beta activity.</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a:spLocks noGrp="1" noRot="1" noChangeAspect="1"/>
          </p:cNvSpPr>
          <p:nvPr>
            <p:ph type="sldImg"/>
          </p:nvPr>
        </p:nvSpPr>
        <p:spPr>
          <a:prstGeom prst="rect">
            <a:avLst/>
          </a:prstGeom>
        </p:spPr>
        <p:txBody>
          <a:bodyPr/>
          <a:lstStyle/>
          <a:p>
            <a:endParaRPr/>
          </a:p>
        </p:txBody>
      </p:sp>
      <p:sp>
        <p:nvSpPr>
          <p:cNvPr id="624" name="Shape 624"/>
          <p:cNvSpPr>
            <a:spLocks noGrp="1"/>
          </p:cNvSpPr>
          <p:nvPr>
            <p:ph type="body" sz="quarter" idx="1"/>
          </p:nvPr>
        </p:nvSpPr>
        <p:spPr>
          <a:prstGeom prst="rect">
            <a:avLst/>
          </a:prstGeom>
        </p:spPr>
        <p:txBody>
          <a:bodyPr/>
          <a:lstStyle>
            <a:lvl1pPr>
              <a:spcBef>
                <a:spcPts val="600"/>
              </a:spcBef>
              <a:defRPr>
                <a:latin typeface="Times New Roman"/>
                <a:ea typeface="Times New Roman"/>
                <a:cs typeface="Times New Roman"/>
                <a:sym typeface="Times New Roman"/>
              </a:defRPr>
            </a:lvl1pPr>
          </a:lstStyle>
          <a:p>
            <a:r>
              <a:t>These figures show the effects of alpha agents and sympathetic blockers on the heart. </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 name="Shape 629"/>
          <p:cNvSpPr>
            <a:spLocks noGrp="1" noRot="1" noChangeAspect="1"/>
          </p:cNvSpPr>
          <p:nvPr>
            <p:ph type="sldImg"/>
          </p:nvPr>
        </p:nvSpPr>
        <p:spPr>
          <a:prstGeom prst="rect">
            <a:avLst/>
          </a:prstGeom>
        </p:spPr>
        <p:txBody>
          <a:bodyPr/>
          <a:lstStyle/>
          <a:p>
            <a:endParaRPr/>
          </a:p>
        </p:txBody>
      </p:sp>
      <p:sp>
        <p:nvSpPr>
          <p:cNvPr id="630" name="Shape 630"/>
          <p:cNvSpPr>
            <a:spLocks noGrp="1"/>
          </p:cNvSpPr>
          <p:nvPr>
            <p:ph type="body" sz="quarter" idx="1"/>
          </p:nvPr>
        </p:nvSpPr>
        <p:spPr>
          <a:prstGeom prst="rect">
            <a:avLst/>
          </a:prstGeom>
        </p:spPr>
        <p:txBody>
          <a:bodyPr/>
          <a:lstStyle/>
          <a:p>
            <a:pPr>
              <a:spcBef>
                <a:spcPts val="600"/>
              </a:spcBef>
              <a:defRPr>
                <a:latin typeface="Times New Roman"/>
                <a:ea typeface="Times New Roman"/>
                <a:cs typeface="Times New Roman"/>
                <a:sym typeface="Times New Roman"/>
              </a:defRPr>
            </a:pPr>
            <a:r>
              <a:t>Lecture Outline</a:t>
            </a:r>
          </a:p>
          <a:p>
            <a:pPr>
              <a:spcBef>
                <a:spcPts val="600"/>
              </a:spcBef>
              <a:defRPr>
                <a:latin typeface="Times New Roman"/>
                <a:ea typeface="Times New Roman"/>
                <a:cs typeface="Times New Roman"/>
                <a:sym typeface="Times New Roman"/>
              </a:defRPr>
            </a:pPr>
            <a:endParaRPr/>
          </a:p>
          <a:p>
            <a:pPr marL="228600">
              <a:spcBef>
                <a:spcPts val="300"/>
              </a:spcBef>
              <a:defRPr>
                <a:latin typeface="Times New Roman"/>
                <a:ea typeface="Times New Roman"/>
                <a:cs typeface="Times New Roman"/>
                <a:sym typeface="Times New Roman"/>
              </a:defRPr>
            </a:pPr>
            <a:r>
              <a:t>5.	Beta sympathetic agents can be classified into two groups based on the subtle differences between the beta receptors in the heart and the lungs.</a:t>
            </a:r>
            <a:endParaRPr sz="2000"/>
          </a:p>
          <a:p>
            <a:pPr marL="228600">
              <a:spcBef>
                <a:spcPts val="300"/>
              </a:spcBef>
              <a:defRPr>
                <a:latin typeface="Times New Roman"/>
                <a:ea typeface="Times New Roman"/>
                <a:cs typeface="Times New Roman"/>
                <a:sym typeface="Times New Roman"/>
              </a:defRPr>
            </a:pPr>
            <a:r>
              <a:t>	a. Drugs that act primarily on cardiac beta receptors are called beta-1 adrenergic agonists.</a:t>
            </a:r>
            <a:endParaRPr sz="2000"/>
          </a:p>
          <a:p>
            <a:pPr indent="457200">
              <a:spcBef>
                <a:spcPts val="300"/>
              </a:spcBef>
              <a:defRPr>
                <a:latin typeface="Times New Roman"/>
                <a:ea typeface="Times New Roman"/>
                <a:cs typeface="Times New Roman"/>
                <a:sym typeface="Times New Roman"/>
              </a:defRPr>
            </a:pPr>
            <a:r>
              <a:t>b. Drugs that act chiefly on pulmonary beta receptors are called beta-2 adrenergic agonists.</a:t>
            </a:r>
            <a:endParaRPr sz="200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 name="Shape 636"/>
          <p:cNvSpPr>
            <a:spLocks noGrp="1" noRot="1" noChangeAspect="1"/>
          </p:cNvSpPr>
          <p:nvPr>
            <p:ph type="sldImg"/>
          </p:nvPr>
        </p:nvSpPr>
        <p:spPr>
          <a:prstGeom prst="rect">
            <a:avLst/>
          </a:prstGeom>
        </p:spPr>
        <p:txBody>
          <a:bodyPr/>
          <a:lstStyle/>
          <a:p>
            <a:endParaRPr/>
          </a:p>
        </p:txBody>
      </p:sp>
      <p:sp>
        <p:nvSpPr>
          <p:cNvPr id="637" name="Shape 637"/>
          <p:cNvSpPr>
            <a:spLocks noGrp="1"/>
          </p:cNvSpPr>
          <p:nvPr>
            <p:ph type="body" sz="quarter" idx="1"/>
          </p:nvPr>
        </p:nvSpPr>
        <p:spPr>
          <a:prstGeom prst="rect">
            <a:avLst/>
          </a:prstGeom>
        </p:spPr>
        <p:txBody>
          <a:bodyPr/>
          <a:lstStyle/>
          <a:p>
            <a:pPr>
              <a:spcBef>
                <a:spcPts val="600"/>
              </a:spcBef>
              <a:defRPr>
                <a:latin typeface="Times New Roman"/>
                <a:ea typeface="Times New Roman"/>
                <a:cs typeface="Times New Roman"/>
                <a:sym typeface="Times New Roman"/>
              </a:defRPr>
            </a:pPr>
            <a:r>
              <a:t> Lecture Outline</a:t>
            </a:r>
          </a:p>
          <a:p>
            <a:pPr>
              <a:spcBef>
                <a:spcPts val="600"/>
              </a:spcBef>
              <a:defRPr>
                <a:latin typeface="Times New Roman"/>
                <a:ea typeface="Times New Roman"/>
                <a:cs typeface="Times New Roman"/>
                <a:sym typeface="Times New Roman"/>
              </a:defRPr>
            </a:pPr>
            <a:endParaRPr/>
          </a:p>
          <a:p>
            <a:pPr marL="228600">
              <a:spcBef>
                <a:spcPts val="300"/>
              </a:spcBef>
              <a:defRPr>
                <a:latin typeface="Times New Roman"/>
                <a:ea typeface="Times New Roman"/>
                <a:cs typeface="Times New Roman"/>
                <a:sym typeface="Times New Roman"/>
              </a:defRPr>
            </a:pPr>
            <a:r>
              <a:t>6.	Sympatholytic or sympathetic blockers block the action of sympathetic agents by beating them to the receptor sites and preventing these agents from turning on the “ignition.”</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 name="Shape 643"/>
          <p:cNvSpPr>
            <a:spLocks noGrp="1" noRot="1" noChangeAspect="1"/>
          </p:cNvSpPr>
          <p:nvPr>
            <p:ph type="sldImg"/>
          </p:nvPr>
        </p:nvSpPr>
        <p:spPr>
          <a:prstGeom prst="rect">
            <a:avLst/>
          </a:prstGeom>
        </p:spPr>
        <p:txBody>
          <a:bodyPr/>
          <a:lstStyle/>
          <a:p>
            <a:endParaRPr/>
          </a:p>
        </p:txBody>
      </p:sp>
      <p:sp>
        <p:nvSpPr>
          <p:cNvPr id="644" name="Shape 644"/>
          <p:cNvSpPr>
            <a:spLocks noGrp="1"/>
          </p:cNvSpPr>
          <p:nvPr>
            <p:ph type="body" sz="quarter" idx="1"/>
          </p:nvPr>
        </p:nvSpPr>
        <p:spPr>
          <a:prstGeom prst="rect">
            <a:avLst/>
          </a:prstGeom>
        </p:spPr>
        <p:txBody>
          <a:bodyPr/>
          <a:lstStyle/>
          <a:p>
            <a:pPr>
              <a:spcBef>
                <a:spcPts val="600"/>
              </a:spcBef>
              <a:defRPr>
                <a:latin typeface="Times New Roman"/>
                <a:ea typeface="Times New Roman"/>
                <a:cs typeface="Times New Roman"/>
                <a:sym typeface="Times New Roman"/>
              </a:defRPr>
            </a:pPr>
            <a:r>
              <a:t>Lecture Outline</a:t>
            </a:r>
          </a:p>
          <a:p>
            <a:pPr>
              <a:spcBef>
                <a:spcPts val="600"/>
              </a:spcBef>
              <a:defRPr>
                <a:latin typeface="Times New Roman"/>
                <a:ea typeface="Times New Roman"/>
                <a:cs typeface="Times New Roman"/>
                <a:sym typeface="Times New Roman"/>
              </a:defRPr>
            </a:pPr>
            <a:endParaRPr/>
          </a:p>
          <a:p>
            <a:pPr marL="228600">
              <a:spcBef>
                <a:spcPts val="300"/>
              </a:spcBef>
              <a:defRPr>
                <a:latin typeface="Times New Roman"/>
                <a:ea typeface="Times New Roman"/>
                <a:cs typeface="Times New Roman"/>
                <a:sym typeface="Times New Roman"/>
              </a:defRPr>
            </a:pPr>
            <a:r>
              <a:t> </a:t>
            </a:r>
            <a:r>
              <a:rPr sz="2000"/>
              <a:t>7.	Beta adrenergic blockers occupy beta receptors in the heart, lungs, and arteries, and elsewhere in the body.</a:t>
            </a:r>
            <a:endParaRPr sz="3600"/>
          </a:p>
          <a:p>
            <a:pPr marL="228600">
              <a:spcBef>
                <a:spcPts val="300"/>
              </a:spcBef>
              <a:defRPr sz="2000">
                <a:latin typeface="Times New Roman"/>
                <a:ea typeface="Times New Roman"/>
                <a:cs typeface="Times New Roman"/>
                <a:sym typeface="Times New Roman"/>
              </a:defRPr>
            </a:pPr>
            <a:r>
              <a:t>	a. Beta agents cannot exert their full effects when a beta-blocker has been administered previously.</a:t>
            </a:r>
            <a:endParaRPr sz="3600"/>
          </a:p>
          <a:p>
            <a:pPr marL="228600">
              <a:spcBef>
                <a:spcPts val="300"/>
              </a:spcBef>
              <a:defRPr sz="2000">
                <a:latin typeface="Times New Roman"/>
                <a:ea typeface="Times New Roman"/>
                <a:cs typeface="Times New Roman"/>
                <a:sym typeface="Times New Roman"/>
              </a:defRPr>
            </a:pPr>
            <a:r>
              <a:t>8.	Indications for the major autonomic stimulating and blocking agents can be deduced once you know the properties of the drugs and the manner in which they interact with the autonomic nervous system.</a:t>
            </a:r>
            <a:endParaRPr sz="3600"/>
          </a:p>
          <a:p>
            <a:pPr marL="228600" indent="228600">
              <a:spcBef>
                <a:spcPts val="300"/>
              </a:spcBef>
              <a:defRPr sz="2000">
                <a:latin typeface="Times New Roman"/>
                <a:ea typeface="Times New Roman"/>
                <a:cs typeface="Times New Roman"/>
                <a:sym typeface="Times New Roman"/>
              </a:defRPr>
            </a:pPr>
            <a:r>
              <a:t>a.	Atropine: parasympathetic blocker</a:t>
            </a:r>
            <a:endParaRPr sz="3600"/>
          </a:p>
          <a:p>
            <a:pPr marL="228600" indent="228600">
              <a:spcBef>
                <a:spcPts val="300"/>
              </a:spcBef>
              <a:defRPr sz="2000">
                <a:latin typeface="Times New Roman"/>
                <a:ea typeface="Times New Roman"/>
                <a:cs typeface="Times New Roman"/>
                <a:sym typeface="Times New Roman"/>
              </a:defRPr>
            </a:pPr>
            <a:r>
              <a:t>b.	Norepinephrine: sympathetic agent (primarily alpha)</a:t>
            </a:r>
            <a:endParaRPr sz="3600"/>
          </a:p>
          <a:p>
            <a:pPr marL="228600" indent="228600">
              <a:spcBef>
                <a:spcPts val="300"/>
              </a:spcBef>
              <a:defRPr sz="2000">
                <a:latin typeface="Times New Roman"/>
                <a:ea typeface="Times New Roman"/>
                <a:cs typeface="Times New Roman"/>
                <a:sym typeface="Times New Roman"/>
              </a:defRPr>
            </a:pPr>
            <a:r>
              <a:t>c.	Isoproterenol: sympathetic agent (almost pure beta)</a:t>
            </a:r>
            <a:endParaRPr sz="3600"/>
          </a:p>
          <a:p>
            <a:pPr marL="228600" indent="228600">
              <a:spcBef>
                <a:spcPts val="300"/>
              </a:spcBef>
              <a:defRPr sz="2000">
                <a:latin typeface="Times New Roman"/>
                <a:ea typeface="Times New Roman"/>
                <a:cs typeface="Times New Roman"/>
                <a:sym typeface="Times New Roman"/>
              </a:defRPr>
            </a:pPr>
            <a:r>
              <a:t>d.	Epinephrine: sympathetic agent (predominantly beta)</a:t>
            </a:r>
            <a:endParaRPr sz="3600"/>
          </a:p>
          <a:p>
            <a:pPr marL="228600" indent="228600">
              <a:spcBef>
                <a:spcPts val="300"/>
              </a:spcBef>
              <a:defRPr sz="2000">
                <a:latin typeface="Times New Roman"/>
                <a:ea typeface="Times New Roman"/>
                <a:cs typeface="Times New Roman"/>
                <a:sym typeface="Times New Roman"/>
              </a:defRPr>
            </a:pPr>
            <a:r>
              <a:t>e.	Dopamine: sympathetic agent</a:t>
            </a:r>
            <a:endParaRPr sz="3600"/>
          </a:p>
          <a:p>
            <a:pPr marL="228600" indent="228600">
              <a:spcBef>
                <a:spcPts val="300"/>
              </a:spcBef>
              <a:defRPr sz="2000">
                <a:latin typeface="Times New Roman"/>
                <a:ea typeface="Times New Roman"/>
                <a:cs typeface="Times New Roman"/>
                <a:sym typeface="Times New Roman"/>
              </a:defRPr>
            </a:pPr>
            <a:r>
              <a:t>f.	Albuterol: sympathetic beta-2 agent</a:t>
            </a:r>
            <a:endParaRPr sz="3600"/>
          </a:p>
          <a:p>
            <a:pPr marL="228600" indent="228600">
              <a:spcBef>
                <a:spcPts val="300"/>
              </a:spcBef>
              <a:defRPr sz="2000">
                <a:latin typeface="Times New Roman"/>
                <a:ea typeface="Times New Roman"/>
                <a:cs typeface="Times New Roman"/>
                <a:sym typeface="Times New Roman"/>
              </a:defRPr>
            </a:pPr>
            <a:r>
              <a:t>g.	Propranolol: sympathetic beta-blocker</a:t>
            </a:r>
            <a:endParaRPr sz="360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 name="Shape 648"/>
          <p:cNvSpPr>
            <a:spLocks noGrp="1" noRot="1" noChangeAspect="1"/>
          </p:cNvSpPr>
          <p:nvPr>
            <p:ph type="sldImg"/>
          </p:nvPr>
        </p:nvSpPr>
        <p:spPr>
          <a:prstGeom prst="rect">
            <a:avLst/>
          </a:prstGeom>
        </p:spPr>
        <p:txBody>
          <a:bodyPr/>
          <a:lstStyle/>
          <a:p>
            <a:endParaRPr/>
          </a:p>
        </p:txBody>
      </p:sp>
      <p:sp>
        <p:nvSpPr>
          <p:cNvPr id="649" name="Shape 649"/>
          <p:cNvSpPr>
            <a:spLocks noGrp="1"/>
          </p:cNvSpPr>
          <p:nvPr>
            <p:ph type="body" sz="quarter" idx="1"/>
          </p:nvPr>
        </p:nvSpPr>
        <p:spPr>
          <a:prstGeom prst="rect">
            <a:avLst/>
          </a:prstGeom>
        </p:spPr>
        <p:txBody>
          <a:bodyPr/>
          <a:lstStyle/>
          <a:p>
            <a:pPr>
              <a:spcBef>
                <a:spcPts val="600"/>
              </a:spcBef>
              <a:defRPr sz="2000">
                <a:latin typeface="Times New Roman"/>
                <a:ea typeface="Times New Roman"/>
                <a:cs typeface="Times New Roman"/>
                <a:sym typeface="Times New Roman"/>
              </a:defRPr>
            </a:pPr>
            <a:r>
              <a:t>Lecture Outline</a:t>
            </a:r>
          </a:p>
          <a:p>
            <a:pPr>
              <a:spcBef>
                <a:spcPts val="600"/>
              </a:spcBef>
              <a:defRPr sz="2000">
                <a:latin typeface="Times New Roman"/>
                <a:ea typeface="Times New Roman"/>
                <a:cs typeface="Times New Roman"/>
                <a:sym typeface="Times New Roman"/>
              </a:defRPr>
            </a:pPr>
            <a:endParaRPr/>
          </a:p>
          <a:p>
            <a:pPr>
              <a:spcBef>
                <a:spcPts val="1200"/>
              </a:spcBef>
              <a:defRPr sz="3600">
                <a:latin typeface="Times New Roman"/>
                <a:ea typeface="Times New Roman"/>
                <a:cs typeface="Times New Roman"/>
                <a:sym typeface="Times New Roman"/>
              </a:defRPr>
            </a:pPr>
            <a:r>
              <a:t>VIII. Important Medications in the Prehospital Setting</a:t>
            </a:r>
          </a:p>
          <a:p>
            <a:pPr marL="228600" indent="-228600">
              <a:spcBef>
                <a:spcPts val="600"/>
              </a:spcBef>
              <a:tabLst>
                <a:tab pos="228600" algn="l"/>
              </a:tabLst>
              <a:defRPr sz="2400" b="1">
                <a:latin typeface="Times New Roman"/>
                <a:ea typeface="Times New Roman"/>
                <a:cs typeface="Times New Roman"/>
                <a:sym typeface="Times New Roman"/>
              </a:defRPr>
            </a:pPr>
            <a:r>
              <a:t>A.	Medications used in airway management</a:t>
            </a:r>
          </a:p>
          <a:p>
            <a:pPr marL="2286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1.	Rapid-sequence intubation and medication-facilitated airway placement</a:t>
            </a:r>
          </a:p>
          <a:p>
            <a:pPr marL="228600" indent="2286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a.	Are controversial procedures in the prehospital setting</a:t>
            </a:r>
          </a:p>
          <a:p>
            <a:pPr marL="228600" indent="2286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b.	Are not permitted in all locations</a:t>
            </a:r>
          </a:p>
          <a:p>
            <a:pPr marL="2286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2.	Sedative medications</a:t>
            </a:r>
          </a:p>
          <a:p>
            <a:pPr marL="228600" indent="2286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a.	Used to secure an artificial airway in patients with an intact gag reflex</a:t>
            </a:r>
          </a:p>
          <a:p>
            <a:pPr marL="2286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3.	Sedative-hypnotic agents used in airway management</a:t>
            </a:r>
          </a:p>
          <a:p>
            <a:pPr marL="228600" indent="2286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a.	Two ultra–short-acting sedative medications used to facilitate airway placement</a:t>
            </a:r>
          </a:p>
          <a:p>
            <a:pPr marL="228600" indent="4572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i.	Etomidate (Amidate)</a:t>
            </a:r>
          </a:p>
          <a:p>
            <a:pPr marL="228600" indent="6858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(a)	An imidazole derivative that works as a single-dose profound sedative</a:t>
            </a:r>
          </a:p>
          <a:p>
            <a:pPr marL="228600" indent="6858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(b)	Preferred for its minimal effect on blood pressure and other hemodynamic parameters</a:t>
            </a:r>
          </a:p>
          <a:p>
            <a:pPr marL="228600" indent="6858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(c)	Begins working in 30 to 60 seconds</a:t>
            </a:r>
          </a:p>
          <a:p>
            <a:pPr marL="228600" indent="6858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(d)	Peaks at approximately 60 seconds</a:t>
            </a:r>
          </a:p>
          <a:p>
            <a:pPr marL="228600" indent="6858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(e)	Lasts approximately 5 minutes</a:t>
            </a:r>
          </a:p>
          <a:p>
            <a:pPr marL="228600" indent="6858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(f)	Causes adrenal suppression if multiple doses are given</a:t>
            </a:r>
          </a:p>
          <a:p>
            <a:pPr marL="228600" indent="685800">
              <a:spcBef>
                <a:spcPts val="300"/>
              </a:spcBef>
              <a:tabLst>
                <a:tab pos="457200" algn="l"/>
                <a:tab pos="914400" algn="l"/>
                <a:tab pos="1371600" algn="l"/>
                <a:tab pos="1828800" algn="l"/>
              </a:tabLst>
              <a:defRPr sz="2000">
                <a:latin typeface="Times New Roman"/>
                <a:ea typeface="Times New Roman"/>
                <a:cs typeface="Times New Roman"/>
                <a:sym typeface="Times New Roman"/>
              </a:defRPr>
            </a:pPr>
            <a:r>
              <a:t>(g)	No more than one dose should be given.</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 name="Shape 653"/>
          <p:cNvSpPr>
            <a:spLocks noGrp="1" noRot="1" noChangeAspect="1"/>
          </p:cNvSpPr>
          <p:nvPr>
            <p:ph type="sldImg"/>
          </p:nvPr>
        </p:nvSpPr>
        <p:spPr>
          <a:prstGeom prst="rect">
            <a:avLst/>
          </a:prstGeom>
        </p:spPr>
        <p:txBody>
          <a:bodyPr/>
          <a:lstStyle/>
          <a:p>
            <a:endParaRPr/>
          </a:p>
        </p:txBody>
      </p:sp>
      <p:sp>
        <p:nvSpPr>
          <p:cNvPr id="654" name="Shape 654"/>
          <p:cNvSpPr>
            <a:spLocks noGrp="1"/>
          </p:cNvSpPr>
          <p:nvPr>
            <p:ph type="body" sz="quarter" idx="1"/>
          </p:nvPr>
        </p:nvSpPr>
        <p:spPr>
          <a:prstGeom prst="rect">
            <a:avLst/>
          </a:prstGeom>
        </p:spPr>
        <p:txBody>
          <a:bodyPr/>
          <a:lstStyle/>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Ketamine (Ketalar)</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Causes profound dissociation and general anesthesia</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Can maintain BP and heart rate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Raises intracranial pressure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Causes some degree of bronchodilation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May cause an emergent reaction of brief psychosis, disorientation, hallucinations, and other effects</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 name="Shape 658"/>
          <p:cNvSpPr>
            <a:spLocks noGrp="1" noRot="1" noChangeAspect="1"/>
          </p:cNvSpPr>
          <p:nvPr>
            <p:ph type="sldImg"/>
          </p:nvPr>
        </p:nvSpPr>
        <p:spPr>
          <a:prstGeom prst="rect">
            <a:avLst/>
          </a:prstGeom>
        </p:spPr>
        <p:txBody>
          <a:bodyPr/>
          <a:lstStyle/>
          <a:p>
            <a:endParaRPr/>
          </a:p>
        </p:txBody>
      </p:sp>
      <p:sp>
        <p:nvSpPr>
          <p:cNvPr id="659" name="Shape 659"/>
          <p:cNvSpPr>
            <a:spLocks noGrp="1"/>
          </p:cNvSpPr>
          <p:nvPr>
            <p:ph type="body" sz="quarter" idx="1"/>
          </p:nvPr>
        </p:nvSpPr>
        <p:spPr>
          <a:prstGeom prst="rect">
            <a:avLst/>
          </a:prstGeom>
        </p:spPr>
        <p:txBody>
          <a:bodyPr/>
          <a:lstStyle/>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4.	Benzodiazepines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Have potent, antiseizure, anxiolytic, and sedative properties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High doses for adequate sedation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Causes hypotension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Best used to maintain sedation following airway placement</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Some degree of seizure protection in patients with head injury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Can be used to treat active seizures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Lower doses for reduction of anxiety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Not approved in all EMS systems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Pregnancy Class D: Potentially harmful to the fetus</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 name="Shape 663"/>
          <p:cNvSpPr>
            <a:spLocks noGrp="1" noRot="1" noChangeAspect="1"/>
          </p:cNvSpPr>
          <p:nvPr>
            <p:ph type="sldImg"/>
          </p:nvPr>
        </p:nvSpPr>
        <p:spPr>
          <a:prstGeom prst="rect">
            <a:avLst/>
          </a:prstGeom>
        </p:spPr>
        <p:txBody>
          <a:bodyPr/>
          <a:lstStyle/>
          <a:p>
            <a:endParaRPr/>
          </a:p>
        </p:txBody>
      </p:sp>
      <p:sp>
        <p:nvSpPr>
          <p:cNvPr id="664" name="Shape 664"/>
          <p:cNvSpPr>
            <a:spLocks noGrp="1"/>
          </p:cNvSpPr>
          <p:nvPr>
            <p:ph type="body" sz="quarter" idx="1"/>
          </p:nvPr>
        </p:nvSpPr>
        <p:spPr>
          <a:prstGeom prst="rect">
            <a:avLst/>
          </a:prstGeom>
        </p:spPr>
        <p:txBody>
          <a:bodyPr/>
          <a:lstStyle/>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f.	Flumazenil</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 competitive benzodiazepine antagonist available in certain health care settings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Serious potential for life-threatening conditions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Several contraindications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Risky</a:t>
            </a:r>
          </a:p>
          <a:p>
            <a:pPr marL="228600" indent="685800">
              <a:spcBef>
                <a:spcPts val="300"/>
              </a:spcBef>
              <a:tabLst>
                <a:tab pos="457200" algn="l"/>
                <a:tab pos="457200" algn="l"/>
                <a:tab pos="914400" algn="l"/>
                <a:tab pos="1143000" algn="l"/>
                <a:tab pos="1371600" algn="l"/>
                <a:tab pos="1371600" algn="l"/>
                <a:tab pos="1828800" algn="l"/>
                <a:tab pos="1828800" algn="l"/>
              </a:tabLst>
              <a:defRPr>
                <a:latin typeface="Times New Roman"/>
                <a:ea typeface="Times New Roman"/>
                <a:cs typeface="Times New Roman"/>
                <a:sym typeface="Times New Roman"/>
              </a:defRPr>
            </a:pPr>
            <a:r>
              <a:t>(a)	Risks outweigh benefits in most clinical situations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Minimal effectiveness of benzodiazepines if seizures occur following administration</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 name="Shape 668"/>
          <p:cNvSpPr>
            <a:spLocks noGrp="1" noRot="1" noChangeAspect="1"/>
          </p:cNvSpPr>
          <p:nvPr>
            <p:ph type="sldImg"/>
          </p:nvPr>
        </p:nvSpPr>
        <p:spPr>
          <a:prstGeom prst="rect">
            <a:avLst/>
          </a:prstGeom>
        </p:spPr>
        <p:txBody>
          <a:bodyPr/>
          <a:lstStyle/>
          <a:p>
            <a:endParaRPr/>
          </a:p>
        </p:txBody>
      </p:sp>
      <p:sp>
        <p:nvSpPr>
          <p:cNvPr id="669" name="Shape 669"/>
          <p:cNvSpPr>
            <a:spLocks noGrp="1"/>
          </p:cNvSpPr>
          <p:nvPr>
            <p:ph type="body" sz="quarter" idx="1"/>
          </p:nvPr>
        </p:nvSpPr>
        <p:spPr>
          <a:prstGeom prst="rect">
            <a:avLst/>
          </a:prstGeom>
        </p:spPr>
        <p:txBody>
          <a:bodyPr/>
          <a:lstStyle/>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5.	Chemical paralytic agents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Provide muscle relaxation that: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Facilitates airway device placement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Prevents patient-ventilator asynchrony during mechanical ventilation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Bind with nicotinic receptor sites on muscle cells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Antagonizes ACh, which normally causes muscle contractions when released</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 name="Shape 675"/>
          <p:cNvSpPr>
            <a:spLocks noGrp="1" noRot="1" noChangeAspect="1"/>
          </p:cNvSpPr>
          <p:nvPr>
            <p:ph type="sldImg"/>
          </p:nvPr>
        </p:nvSpPr>
        <p:spPr>
          <a:prstGeom prst="rect">
            <a:avLst/>
          </a:prstGeom>
        </p:spPr>
        <p:txBody>
          <a:bodyPr/>
          <a:lstStyle/>
          <a:p>
            <a:endParaRPr/>
          </a:p>
        </p:txBody>
      </p:sp>
      <p:sp>
        <p:nvSpPr>
          <p:cNvPr id="676" name="Shape 676"/>
          <p:cNvSpPr>
            <a:spLocks noGrp="1"/>
          </p:cNvSpPr>
          <p:nvPr>
            <p:ph type="body" sz="quarter" idx="1"/>
          </p:nvPr>
        </p:nvSpPr>
        <p:spPr>
          <a:prstGeom prst="rect">
            <a:avLst/>
          </a:prstGeom>
        </p:spPr>
        <p:txBody>
          <a:bodyPr/>
          <a:lstStyle/>
          <a:p>
            <a:r>
              <a:t>This figure shows chemical paralytic medications binding with nicotinic receptors sites on muscle cells.</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 name="Shape 680"/>
          <p:cNvSpPr>
            <a:spLocks noGrp="1" noRot="1" noChangeAspect="1"/>
          </p:cNvSpPr>
          <p:nvPr>
            <p:ph type="sldImg"/>
          </p:nvPr>
        </p:nvSpPr>
        <p:spPr>
          <a:prstGeom prst="rect">
            <a:avLst/>
          </a:prstGeom>
        </p:spPr>
        <p:txBody>
          <a:bodyPr/>
          <a:lstStyle/>
          <a:p>
            <a:endParaRPr/>
          </a:p>
        </p:txBody>
      </p:sp>
      <p:sp>
        <p:nvSpPr>
          <p:cNvPr id="681" name="Shape 681"/>
          <p:cNvSpPr>
            <a:spLocks noGrp="1"/>
          </p:cNvSpPr>
          <p:nvPr>
            <p:ph type="body" sz="quarter" idx="1"/>
          </p:nvPr>
        </p:nvSpPr>
        <p:spPr>
          <a:prstGeom prst="rect">
            <a:avLst/>
          </a:prstGeom>
        </p:spPr>
        <p:txBody>
          <a:bodyPr/>
          <a:lstStyle/>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Succinylcholine (Anectine)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 competitive depolarizing paralytic agent</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Reaches the neuromuscular junctions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Binds with nicotinic receptors on muscles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Causes a brief activation (fasciculation)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Prevents additional activation by ACh</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Preferred by many health care providers because of its rapid onset and relatively brief duration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Adverse effects: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May cause or worsen hyperkalemia</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May cause bradycardia</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May elevate intraocular pressure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May cause malignant hyperthermia</a:t>
            </a:r>
          </a:p>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5" name="Shape 685"/>
          <p:cNvSpPr>
            <a:spLocks noGrp="1" noRot="1" noChangeAspect="1"/>
          </p:cNvSpPr>
          <p:nvPr>
            <p:ph type="sldImg"/>
          </p:nvPr>
        </p:nvSpPr>
        <p:spPr>
          <a:prstGeom prst="rect">
            <a:avLst/>
          </a:prstGeom>
        </p:spPr>
        <p:txBody>
          <a:bodyPr/>
          <a:lstStyle/>
          <a:p>
            <a:endParaRPr/>
          </a:p>
        </p:txBody>
      </p:sp>
      <p:sp>
        <p:nvSpPr>
          <p:cNvPr id="686" name="Shape 686"/>
          <p:cNvSpPr>
            <a:spLocks noGrp="1"/>
          </p:cNvSpPr>
          <p:nvPr>
            <p:ph type="body" sz="quarter" idx="1"/>
          </p:nvPr>
        </p:nvSpPr>
        <p:spPr>
          <a:prstGeom prst="rect">
            <a:avLst/>
          </a:prstGeom>
        </p:spPr>
        <p:txBody>
          <a:bodyPr/>
          <a:lstStyle/>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Nondepolarizing paralytic agents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Compete with ACh at nicotinic receptor sites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Occupy but do not activate receptor sites, preventing activation by ACh</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Generally have a longer duration than succinylcholine and fewer adverse effects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Rocuronium (Zemuron): most rapid onset with shorter duration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Vecuronium (Norcuron): longer onset but is available as a powder for reconstitution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An immediate threat to life from depolarizing and nondepolarizing chemical agents if an artificial airway is not secured.</a:t>
            </a:r>
          </a:p>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 name="Shape 690"/>
          <p:cNvSpPr>
            <a:spLocks noGrp="1" noRot="1" noChangeAspect="1"/>
          </p:cNvSpPr>
          <p:nvPr>
            <p:ph type="sldImg"/>
          </p:nvPr>
        </p:nvSpPr>
        <p:spPr>
          <a:prstGeom prst="rect">
            <a:avLst/>
          </a:prstGeom>
        </p:spPr>
        <p:txBody>
          <a:bodyPr/>
          <a:lstStyle/>
          <a:p>
            <a:endParaRPr/>
          </a:p>
        </p:txBody>
      </p:sp>
      <p:sp>
        <p:nvSpPr>
          <p:cNvPr id="691" name="Shape 691"/>
          <p:cNvSpPr>
            <a:spLocks noGrp="1"/>
          </p:cNvSpPr>
          <p:nvPr>
            <p:ph type="body" sz="quarter" idx="1"/>
          </p:nvPr>
        </p:nvSpPr>
        <p:spPr>
          <a:prstGeom prst="rect">
            <a:avLst/>
          </a:prstGeom>
        </p:spPr>
        <p:txBody>
          <a:bodyPr/>
          <a:lstStyle/>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6.	Other airway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When upper airway edema is present, the following may be used: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Corticosteroid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Vasoconstrictor</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Bronchodilator</a:t>
            </a:r>
          </a:p>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 name="Shape 695"/>
          <p:cNvSpPr>
            <a:spLocks noGrp="1" noRot="1" noChangeAspect="1"/>
          </p:cNvSpPr>
          <p:nvPr>
            <p:ph type="sldImg"/>
          </p:nvPr>
        </p:nvSpPr>
        <p:spPr>
          <a:prstGeom prst="rect">
            <a:avLst/>
          </a:prstGeom>
        </p:spPr>
        <p:txBody>
          <a:bodyPr/>
          <a:lstStyle/>
          <a:p>
            <a:endParaRPr/>
          </a:p>
        </p:txBody>
      </p:sp>
      <p:sp>
        <p:nvSpPr>
          <p:cNvPr id="696" name="Shape 696"/>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600" b="1">
                <a:latin typeface="Times New Roman"/>
                <a:ea typeface="Times New Roman"/>
                <a:cs typeface="Times New Roman"/>
                <a:sym typeface="Times New Roman"/>
              </a:defRPr>
            </a:pPr>
            <a:r>
              <a:t>B.	Medications used in respiratory management</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1.	Beta-agonist medications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The primary treatment for acute bronchospasm associated with asthma, COPD, and a variety of other conditions</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Smooth muscles in the lower airways contract or relax in response to biochemical changes and external irritants.</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ii.	Beta-2 receptor sites cause muscle relaxation and bronchodilation when activated by beta-2 agonist chemicals.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Selective</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Target only beta-2 receptor sites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c.	Nonselective</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Affect beta-1 and beta-2</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 name="Shape 700"/>
          <p:cNvSpPr>
            <a:spLocks noGrp="1" noRot="1" noChangeAspect="1"/>
          </p:cNvSpPr>
          <p:nvPr>
            <p:ph type="sldImg"/>
          </p:nvPr>
        </p:nvSpPr>
        <p:spPr>
          <a:prstGeom prst="rect">
            <a:avLst/>
          </a:prstGeom>
        </p:spPr>
        <p:txBody>
          <a:bodyPr/>
          <a:lstStyle/>
          <a:p>
            <a:endParaRPr/>
          </a:p>
        </p:txBody>
      </p:sp>
      <p:sp>
        <p:nvSpPr>
          <p:cNvPr id="701" name="Shape 701"/>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d.	Albuterol: a selective beta-2 agonist medication</a:t>
            </a:r>
          </a:p>
          <a:p>
            <a:pPr marL="228600" indent="4572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i.	Typically nebulized or administered using an MDI for emergency treatment of bronchospasm</a:t>
            </a:r>
          </a:p>
          <a:p>
            <a:pPr marL="228600" indent="4572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ii.	May cause:</a:t>
            </a:r>
          </a:p>
          <a:p>
            <a:pPr marL="228600" indent="6858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(a)	Varying degrees of tachycardia</a:t>
            </a:r>
          </a:p>
          <a:p>
            <a:pPr marL="228600" indent="6858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(b)	Metabolic acidosis</a:t>
            </a:r>
          </a:p>
          <a:p>
            <a:pPr marL="228600" indent="4572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iii.	Can promote cellular uptake of potassium</a:t>
            </a:r>
          </a:p>
          <a:p>
            <a:pPr marL="228600" indent="6858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(a)	Temporarily treats hyperkalemia</a:t>
            </a:r>
          </a:p>
          <a:p>
            <a:pPr marL="228600" indent="2286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e.	Levalbuterol</a:t>
            </a:r>
          </a:p>
          <a:p>
            <a:pPr marL="228600" indent="4572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i.	Structurally similar to albuterol</a:t>
            </a:r>
          </a:p>
          <a:p>
            <a:pPr marL="228600" indent="4572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ii.	Fewer beta-1 effects</a:t>
            </a:r>
          </a:p>
          <a:p>
            <a:pPr marL="228600" indent="2286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f.	Terbutaline and epinephrine</a:t>
            </a:r>
          </a:p>
          <a:p>
            <a:pPr marL="228600" indent="4572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i.	Used for treatment of bronchospasm</a:t>
            </a:r>
          </a:p>
          <a:p>
            <a:pPr marL="228600" indent="2286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g.	Careful monitoring for adverse cardiovascular effects</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 name="Shape 705"/>
          <p:cNvSpPr>
            <a:spLocks noGrp="1" noRot="1" noChangeAspect="1"/>
          </p:cNvSpPr>
          <p:nvPr>
            <p:ph type="sldImg"/>
          </p:nvPr>
        </p:nvSpPr>
        <p:spPr>
          <a:prstGeom prst="rect">
            <a:avLst/>
          </a:prstGeom>
        </p:spPr>
        <p:txBody>
          <a:bodyPr/>
          <a:lstStyle/>
          <a:p>
            <a:endParaRPr/>
          </a:p>
        </p:txBody>
      </p:sp>
      <p:sp>
        <p:nvSpPr>
          <p:cNvPr id="706" name="Shape 706"/>
          <p:cNvSpPr>
            <a:spLocks noGrp="1"/>
          </p:cNvSpPr>
          <p:nvPr>
            <p:ph type="body" sz="quarter" idx="1"/>
          </p:nvPr>
        </p:nvSpPr>
        <p:spPr>
          <a:prstGeom prst="rect">
            <a:avLst/>
          </a:prstGeom>
        </p:spPr>
        <p:txBody>
          <a:bodyPr/>
          <a:lstStyle/>
          <a:p>
            <a:pPr marL="228600" indent="-228600">
              <a:spcBef>
                <a:spcPts val="600"/>
              </a:spcBef>
              <a:tabLst>
                <a:tab pos="228600" algn="l"/>
              </a:tabLst>
              <a:defRPr>
                <a:latin typeface="Times New Roman"/>
                <a:ea typeface="Times New Roman"/>
                <a:cs typeface="Times New Roman"/>
                <a:sym typeface="Times New Roman"/>
              </a:defRPr>
            </a:pPr>
            <a:r>
              <a:t>Lecture Outline</a:t>
            </a:r>
          </a:p>
          <a:p>
            <a:pPr marL="228600" indent="-228600">
              <a:spcBef>
                <a:spcPts val="600"/>
              </a:spcBef>
              <a:tabLst>
                <a:tab pos="2286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2.	Mucokinetic and bronchodilator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Ipratropium bromide (Atrovent)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Antagonizes muscarinic receptors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Causes bronchodilation and decreased mucus in the upper and lower airways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Administered only every 6-8 hours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Limited cardiovascular effects</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 name="Shape 710"/>
          <p:cNvSpPr>
            <a:spLocks noGrp="1" noRot="1" noChangeAspect="1"/>
          </p:cNvSpPr>
          <p:nvPr>
            <p:ph type="sldImg"/>
          </p:nvPr>
        </p:nvSpPr>
        <p:spPr>
          <a:prstGeom prst="rect">
            <a:avLst/>
          </a:prstGeom>
        </p:spPr>
        <p:txBody>
          <a:bodyPr/>
          <a:lstStyle/>
          <a:p>
            <a:endParaRPr/>
          </a:p>
        </p:txBody>
      </p:sp>
      <p:sp>
        <p:nvSpPr>
          <p:cNvPr id="711" name="Shape 711"/>
          <p:cNvSpPr>
            <a:spLocks noGrp="1"/>
          </p:cNvSpPr>
          <p:nvPr>
            <p:ph type="body" sz="quarter" idx="1"/>
          </p:nvPr>
        </p:nvSpPr>
        <p:spPr>
          <a:prstGeom prst="rect">
            <a:avLst/>
          </a:prstGeom>
        </p:spPr>
        <p:txBody>
          <a:bodyPr/>
          <a:lstStyle/>
          <a:p>
            <a:pPr marL="228600" indent="-228600">
              <a:spcBef>
                <a:spcPts val="600"/>
              </a:spcBef>
              <a:tabLst>
                <a:tab pos="228600" algn="l"/>
              </a:tabLst>
              <a:defRPr>
                <a:latin typeface="Times New Roman"/>
                <a:ea typeface="Times New Roman"/>
                <a:cs typeface="Times New Roman"/>
                <a:sym typeface="Times New Roman"/>
              </a:defRPr>
            </a:pPr>
            <a:r>
              <a:t>Lecture Outline</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3.	Corticosteroids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Administered to reduce airway inflammation and improve oxygenation and ventilation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Reduce severity of respiratory compromise due to:</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Asthma</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COPD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Allergic reactions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Examples: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Methylprednisolone (Solu-Medrol)</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Dexamethasone (Decadron)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Prednisone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Have immunosuppressant properties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Many contraindications and adverse effects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Evaluate the potential risks and benefits for each patient.</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 name="Shape 715"/>
          <p:cNvSpPr>
            <a:spLocks noGrp="1" noRot="1" noChangeAspect="1"/>
          </p:cNvSpPr>
          <p:nvPr>
            <p:ph type="sldImg"/>
          </p:nvPr>
        </p:nvSpPr>
        <p:spPr>
          <a:prstGeom prst="rect">
            <a:avLst/>
          </a:prstGeom>
        </p:spPr>
        <p:txBody>
          <a:bodyPr/>
          <a:lstStyle/>
          <a:p>
            <a:endParaRPr/>
          </a:p>
        </p:txBody>
      </p:sp>
      <p:sp>
        <p:nvSpPr>
          <p:cNvPr id="716" name="Shape 716"/>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4.	Leukotriene receptor antagonists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Leukotriene receptor antagonists are reported to be exponentially more potent at causing bronchoconstriction than histamines.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Levels of leukotrienes are significantly elevated in patients with asthma.</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Leukotriene receptor antagonist medications are taken by patients with asthma and certain allergies on a long-term basis.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Montelukast (Singulair)</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Zafirlukast (Accolate)</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 name="Shape 720"/>
          <p:cNvSpPr>
            <a:spLocks noGrp="1" noRot="1" noChangeAspect="1"/>
          </p:cNvSpPr>
          <p:nvPr>
            <p:ph type="sldImg"/>
          </p:nvPr>
        </p:nvSpPr>
        <p:spPr>
          <a:prstGeom prst="rect">
            <a:avLst/>
          </a:prstGeom>
        </p:spPr>
        <p:txBody>
          <a:bodyPr/>
          <a:lstStyle/>
          <a:p>
            <a:endParaRPr/>
          </a:p>
        </p:txBody>
      </p:sp>
      <p:sp>
        <p:nvSpPr>
          <p:cNvPr id="721" name="Shape 721"/>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600" b="1">
                <a:latin typeface="Times New Roman"/>
                <a:ea typeface="Times New Roman"/>
                <a:cs typeface="Times New Roman"/>
                <a:sym typeface="Times New Roman"/>
              </a:defRPr>
            </a:pPr>
            <a:r>
              <a:t>C.	Medications affecting the cardiovascular system</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1.	Three components to cardiovascular system</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Pump (heart)</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Plumbing (arteries, veins, and capillaries)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c.	Blood</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2.	Alter the heart or change the tone of blood vessels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3.	Antidysrhythmic medications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Target cells within the heart to:</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Resolve dysrhythmia</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ii.	Suppress ectopic foci (sites of electrical impulse generation)</a:t>
            </a:r>
          </a:p>
          <a:p>
            <a:pPr marL="228600" indent="228600">
              <a:spcBef>
                <a:spcPts val="300"/>
              </a:spcBef>
              <a:tabLst>
                <a:tab pos="457200" algn="l"/>
                <a:tab pos="914400" algn="l"/>
                <a:tab pos="914400" algn="l"/>
                <a:tab pos="1371600" algn="l"/>
                <a:tab pos="1371600" algn="l"/>
                <a:tab pos="1828800" algn="l"/>
                <a:tab pos="1828800" algn="l"/>
              </a:tabLst>
              <a:defRPr sz="1400">
                <a:latin typeface="Times New Roman"/>
                <a:ea typeface="Times New Roman"/>
                <a:cs typeface="Times New Roman"/>
                <a:sym typeface="Times New Roman"/>
              </a:defRPr>
            </a:pPr>
            <a:r>
              <a:t>b.	Have the ability to improve or correct abnormalities in a patient’s cardiac rhythm</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May cause cardiac dysrhythmias and adverse effects</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ii.	Medical control if necessary</a:t>
            </a:r>
          </a:p>
          <a:p>
            <a:pPr marL="228600" indent="228600">
              <a:spcBef>
                <a:spcPts val="300"/>
              </a:spcBef>
              <a:tabLst>
                <a:tab pos="457200" algn="l"/>
                <a:tab pos="914400" algn="l"/>
                <a:tab pos="914400" algn="l"/>
                <a:tab pos="1371600" algn="l"/>
                <a:tab pos="1371600" algn="l"/>
                <a:tab pos="1828800" algn="l"/>
                <a:tab pos="1828800" algn="l"/>
              </a:tabLst>
              <a:defRPr sz="1400">
                <a:latin typeface="Times New Roman"/>
                <a:ea typeface="Times New Roman"/>
                <a:cs typeface="Times New Roman"/>
                <a:sym typeface="Times New Roman"/>
              </a:defRPr>
            </a:pPr>
            <a:r>
              <a:t>c.	Vaughan-Williams classification</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Groups medications used to treat cardiac dysrhythmias into four classes according to mechanism</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5" name="Shape 725"/>
          <p:cNvSpPr>
            <a:spLocks noGrp="1" noRot="1" noChangeAspect="1"/>
          </p:cNvSpPr>
          <p:nvPr>
            <p:ph type="sldImg"/>
          </p:nvPr>
        </p:nvSpPr>
        <p:spPr>
          <a:prstGeom prst="rect">
            <a:avLst/>
          </a:prstGeom>
        </p:spPr>
        <p:txBody>
          <a:bodyPr/>
          <a:lstStyle/>
          <a:p>
            <a:endParaRPr/>
          </a:p>
        </p:txBody>
      </p:sp>
      <p:sp>
        <p:nvSpPr>
          <p:cNvPr id="726" name="Shape 726"/>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Five phases of cardiac cell activity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Phase 4: Cardiac cells are at rest, waiting for:</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Generation of a spontaneous impulse from within (automaticity)</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Transfer of an impulse from an adjacent cardiac cell</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Phase 0: This phase begins when the cardiac muscle cells receive an impulse with the rapid influx of sodium ions through channels in the cardiac cell.</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Potassium ions begin to exit the cell, and depolarization occurs.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Phase 1: Sodium channels close while potassium exits the cell.</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Phase 2: Sodium and calcium slowly enter the cell, while potassium continues to leave the cell.</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Phase 3: Calcium channels slowly close and calcium leaves the cell while potassium channels open, enabling the rapid movement of potassium out of the call.</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Repolarization begins during phase 2 and is complete at the end of phase 3.</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	During phases 0, 1, 2, and up to the middle of phase 3, no additional depolarization may occur because of external stimuli.</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Absolute refractory period</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Followed by a brief period for a powerful stimulus to initiate depolarization</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t>(1)	Known as the relative refractory period</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 name="Shape 731"/>
          <p:cNvSpPr>
            <a:spLocks noGrp="1" noRot="1" noChangeAspect="1"/>
          </p:cNvSpPr>
          <p:nvPr>
            <p:ph type="sldImg"/>
          </p:nvPr>
        </p:nvSpPr>
        <p:spPr>
          <a:prstGeom prst="rect">
            <a:avLst/>
          </a:prstGeom>
        </p:spPr>
        <p:txBody>
          <a:bodyPr/>
          <a:lstStyle/>
          <a:p>
            <a:endParaRPr/>
          </a:p>
        </p:txBody>
      </p:sp>
      <p:sp>
        <p:nvSpPr>
          <p:cNvPr id="732" name="Shape 732"/>
          <p:cNvSpPr>
            <a:spLocks noGrp="1"/>
          </p:cNvSpPr>
          <p:nvPr>
            <p:ph type="body" sz="quarter" idx="1"/>
          </p:nvPr>
        </p:nvSpPr>
        <p:spPr>
          <a:prstGeom prst="rect">
            <a:avLst/>
          </a:prstGeom>
        </p:spPr>
        <p:txBody>
          <a:bodyPr/>
          <a:lstStyle/>
          <a:p>
            <a:r>
              <a:t>This figure shows the action potential in a cardiac muscle cell. </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6" name="Shape 736"/>
          <p:cNvSpPr>
            <a:spLocks noGrp="1" noRot="1" noChangeAspect="1"/>
          </p:cNvSpPr>
          <p:nvPr>
            <p:ph type="sldImg"/>
          </p:nvPr>
        </p:nvSpPr>
        <p:spPr>
          <a:prstGeom prst="rect">
            <a:avLst/>
          </a:prstGeom>
        </p:spPr>
        <p:txBody>
          <a:bodyPr/>
          <a:lstStyle/>
          <a:p>
            <a:endParaRPr/>
          </a:p>
        </p:txBody>
      </p:sp>
      <p:sp>
        <p:nvSpPr>
          <p:cNvPr id="737" name="Shape 737"/>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Class I: Antidysrhythmic medications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Slow the movement of sodium through channels in certain cardiac cells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Procainamide suppresses activity of ectopic foci and slows conduction velocity.</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Lidocaine blocks sodium channels in Purkinje fibers and ventricles, resolving ventricular dysrhythmias and suppressing ectopic foci.</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t>(1)	Poorly absorbed orally and quickly metabolized</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t>(2)	Used as a local anesthetic during soft-tissue repair</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t>(3)	Used as an adjunct to sedation in patients at risk of increased intracranial pressure</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t>(4)	Has significant medication interactions</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1" name="Shape 741"/>
          <p:cNvSpPr>
            <a:spLocks noGrp="1" noRot="1" noChangeAspect="1"/>
          </p:cNvSpPr>
          <p:nvPr>
            <p:ph type="sldImg"/>
          </p:nvPr>
        </p:nvSpPr>
        <p:spPr>
          <a:prstGeom prst="rect">
            <a:avLst/>
          </a:prstGeom>
        </p:spPr>
        <p:txBody>
          <a:bodyPr/>
          <a:lstStyle/>
          <a:p>
            <a:endParaRPr/>
          </a:p>
        </p:txBody>
      </p:sp>
      <p:sp>
        <p:nvSpPr>
          <p:cNvPr id="742" name="Shape 742"/>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f.	Class II: Antidysrhythmic medications/beta-adrenergic blocking agents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Competitively inhibit catecholamine activation of beta receptor sites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May be capable of beta-1 selectivity at therapeutic doses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Toxic effects: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Bradycardia</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Hypotension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Conduction delays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Require extreme caution in patients with reactive airway disease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May cause massive conduction abnormalities when given with calcium channel blockers</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 name="Shape 746"/>
          <p:cNvSpPr>
            <a:spLocks noGrp="1" noRot="1" noChangeAspect="1"/>
          </p:cNvSpPr>
          <p:nvPr>
            <p:ph type="sldImg"/>
          </p:nvPr>
        </p:nvSpPr>
        <p:spPr>
          <a:prstGeom prst="rect">
            <a:avLst/>
          </a:prstGeom>
        </p:spPr>
        <p:txBody>
          <a:bodyPr/>
          <a:lstStyle/>
          <a:p>
            <a:endParaRPr/>
          </a:p>
        </p:txBody>
      </p:sp>
      <p:sp>
        <p:nvSpPr>
          <p:cNvPr id="747" name="Shape 747"/>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	Metoprolol (Lopressor)</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Reduces the heart rate during myocardial ischemia and certain atrial tachycardias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Requires monitoring of heart rate and blood pressure and slowly administering medication</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 name="Shape 751"/>
          <p:cNvSpPr>
            <a:spLocks noGrp="1" noRot="1" noChangeAspect="1"/>
          </p:cNvSpPr>
          <p:nvPr>
            <p:ph type="sldImg"/>
          </p:nvPr>
        </p:nvSpPr>
        <p:spPr>
          <a:prstGeom prst="rect">
            <a:avLst/>
          </a:prstGeom>
        </p:spPr>
        <p:txBody>
          <a:bodyPr/>
          <a:lstStyle/>
          <a:p>
            <a:endParaRPr/>
          </a:p>
        </p:txBody>
      </p:sp>
      <p:sp>
        <p:nvSpPr>
          <p:cNvPr id="752" name="Shape 752"/>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g.	Class III: Antidysrhythmic medications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Prolong the absolute refractory period by extending the duration of phases 1, 2, and 3 of the cardiac cycle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Treats atrial or ventricular tachycardias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Amiodarone (Cordarone)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Controversial treatment of Wolff-Parkinson-White syndrome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Administered by IV route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Can be continued orally</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May cause severe adverse cardiovascular effects and life-threatening pulmonary conditions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Sotalol (Betapace)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	(a) Taken orally for ventricular or atrial dysrhythmias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	(b) Can be used IV for termination of ventricular tachycardia</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 name="Shape 756"/>
          <p:cNvSpPr>
            <a:spLocks noGrp="1" noRot="1" noChangeAspect="1"/>
          </p:cNvSpPr>
          <p:nvPr>
            <p:ph type="sldImg"/>
          </p:nvPr>
        </p:nvSpPr>
        <p:spPr>
          <a:prstGeom prst="rect">
            <a:avLst/>
          </a:prstGeom>
        </p:spPr>
        <p:txBody>
          <a:bodyPr/>
          <a:lstStyle/>
          <a:p>
            <a:endParaRPr/>
          </a:p>
        </p:txBody>
      </p:sp>
      <p:sp>
        <p:nvSpPr>
          <p:cNvPr id="757" name="Shape 757"/>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h.	Class IV: Antidysrhythmic medications/calcium channel blockers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Have a variety of potential uses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Reducing blood pressure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Controlling heart rate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May increase myocardial oxygen delivery during periods of ischemia</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Inhibit uterine contractions during premature labor</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Long-term management of migraines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(f)	Treatment of cardiomyopathy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Displace calcium at certain receptor sites or enter smooth muscle cells in place of calcium</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Slow conduction through the atrioventricular node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Decrease automacity of ectopic foci</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Decrease velocity of cardiac contraction</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 name="Shape 761"/>
          <p:cNvSpPr>
            <a:spLocks noGrp="1" noRot="1" noChangeAspect="1"/>
          </p:cNvSpPr>
          <p:nvPr>
            <p:ph type="sldImg"/>
          </p:nvPr>
        </p:nvSpPr>
        <p:spPr>
          <a:prstGeom prst="rect">
            <a:avLst/>
          </a:prstGeom>
        </p:spPr>
        <p:txBody>
          <a:bodyPr/>
          <a:lstStyle/>
          <a:p>
            <a:endParaRPr/>
          </a:p>
        </p:txBody>
      </p:sp>
      <p:sp>
        <p:nvSpPr>
          <p:cNvPr id="762" name="Shape 762"/>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	Verapamil (Calan) and diltiazem (Cardizem)</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These agents are used to control heart rate in patients with atrial fibrillation or atrial flutter.</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Diltiazem has less effect on blood pressure.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Verapamil has a longer room-temperature shelf life and costs less.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Medications are administered IV over 2 minutes.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Verapamil and diltiazem require continuous electrocardiographic monitoring and frequent blood pressure monitoring.</a:t>
            </a: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 name="Shape 766"/>
          <p:cNvSpPr>
            <a:spLocks noGrp="1" noRot="1" noChangeAspect="1"/>
          </p:cNvSpPr>
          <p:nvPr>
            <p:ph type="sldImg"/>
          </p:nvPr>
        </p:nvSpPr>
        <p:spPr>
          <a:prstGeom prst="rect">
            <a:avLst/>
          </a:prstGeom>
        </p:spPr>
        <p:txBody>
          <a:bodyPr/>
          <a:lstStyle/>
          <a:p>
            <a:endParaRPr/>
          </a:p>
        </p:txBody>
      </p:sp>
      <p:sp>
        <p:nvSpPr>
          <p:cNvPr id="767" name="Shape 767"/>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Adenosine (unnamed class)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Can be used to:</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Treat paroxysmal supraventricular tachycardia</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Assist in diagnosis when the origin or pattern cannot be determined on ECG because of an unusually fast heart rate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Decreases cardiac conduction velocity and prolongs the effective refractory period</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Produces a several-second pause in cardiac activity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Used to evaluate the ECG tracing as cardiac electrical activity terminates and resumes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Determines presence of P waves, flutter waves, or evidence of supraventricular activity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Rapid onset and brief duration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Half-life of less than 10 seconds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	Administered through a large-bore proximal IV site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Followed by 10-mL normal saline flush</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Continuous paper ECG recording</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 name="Shape 771"/>
          <p:cNvSpPr>
            <a:spLocks noGrp="1" noRot="1" noChangeAspect="1"/>
          </p:cNvSpPr>
          <p:nvPr>
            <p:ph type="sldImg"/>
          </p:nvPr>
        </p:nvSpPr>
        <p:spPr>
          <a:prstGeom prst="rect">
            <a:avLst/>
          </a:prstGeom>
        </p:spPr>
        <p:txBody>
          <a:bodyPr/>
          <a:lstStyle/>
          <a:p>
            <a:endParaRPr/>
          </a:p>
        </p:txBody>
      </p:sp>
      <p:sp>
        <p:nvSpPr>
          <p:cNvPr id="772" name="Shape 772"/>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800" b="1">
                <a:latin typeface="Times New Roman"/>
                <a:ea typeface="Times New Roman"/>
                <a:cs typeface="Times New Roman"/>
                <a:sym typeface="Times New Roman"/>
              </a:defRPr>
            </a:pPr>
            <a:r>
              <a:t>D.	Additional cardiovascular medications</a:t>
            </a:r>
          </a:p>
          <a:p>
            <a:pPr marL="2286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1.	Alpha-adrenergic receptor antagonists</a:t>
            </a:r>
          </a:p>
          <a:p>
            <a:pPr marL="228600" indent="2286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a.	Prevent endogenous catecholamines from reaching alpha receptors</a:t>
            </a:r>
          </a:p>
          <a:p>
            <a:pPr marL="228600" indent="4572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i.	These medications lower blood pressure (particularly diastolic).</a:t>
            </a:r>
          </a:p>
          <a:p>
            <a:pPr marL="228600" indent="4572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ii.	They decrease systemic vascular resistance.</a:t>
            </a:r>
          </a:p>
          <a:p>
            <a:pPr marL="228600" indent="4572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iii.	Nonselective blockade of alpha-2 receptors causes a reflex tachycardia by allowing an increase of norepinephrine secretion from the sympathetic nervous system.</a:t>
            </a:r>
          </a:p>
          <a:p>
            <a:pPr marL="228600" indent="2286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b.	Patients are prone to orthostatic hypotension.</a:t>
            </a:r>
          </a:p>
          <a:p>
            <a:pPr marL="228600" indent="2286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c.	Prescribed for patients with:</a:t>
            </a:r>
          </a:p>
          <a:p>
            <a:pPr marL="228600" indent="4572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i.	Hypertension</a:t>
            </a:r>
          </a:p>
          <a:p>
            <a:pPr marL="228600" indent="4572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ii.	Enlarged prostate</a:t>
            </a:r>
          </a:p>
          <a:p>
            <a:pPr marL="228600" indent="457200">
              <a:spcBef>
                <a:spcPts val="300"/>
              </a:spcBef>
              <a:tabLst>
                <a:tab pos="457200" algn="l"/>
                <a:tab pos="914400" algn="l"/>
                <a:tab pos="1371600" algn="l"/>
                <a:tab pos="1828800" algn="l"/>
              </a:tabLst>
              <a:defRPr sz="1600">
                <a:latin typeface="Times New Roman"/>
                <a:ea typeface="Times New Roman"/>
                <a:cs typeface="Times New Roman"/>
                <a:sym typeface="Times New Roman"/>
              </a:defRPr>
            </a:pPr>
            <a:r>
              <a:t>iii.	Glaucoma</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 name="Shape 776"/>
          <p:cNvSpPr>
            <a:spLocks noGrp="1" noRot="1" noChangeAspect="1"/>
          </p:cNvSpPr>
          <p:nvPr>
            <p:ph type="sldImg"/>
          </p:nvPr>
        </p:nvSpPr>
        <p:spPr>
          <a:prstGeom prst="rect">
            <a:avLst/>
          </a:prstGeom>
        </p:spPr>
        <p:txBody>
          <a:bodyPr/>
          <a:lstStyle/>
          <a:p>
            <a:endParaRPr/>
          </a:p>
        </p:txBody>
      </p:sp>
      <p:sp>
        <p:nvSpPr>
          <p:cNvPr id="777" name="Shape 777"/>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Clonidine (Catapres)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Primarily an alpha-2 receptor agonist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Given orally for emergency treatment of hypertension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Suppresses release of norepinephrine, causing vasodilation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Phentolamine (Regitine)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Catecholamines and sympathomimetics can cause profound tissue necrosis if extravasation occurs.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Phentolamine can be subcutaneously injected to reverse vasoconstriction in affected tissue.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f.	Labetalol (Trandate)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Labetalol has alpha-1, beta-1, and beta-2 antagonism properties.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Patients at risk for unopposed alpha stimulation should receive another alpha-adrenergic antagonist before receiving labetalol.</a:t>
            </a: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1" name="Shape 781"/>
          <p:cNvSpPr>
            <a:spLocks noGrp="1" noRot="1" noChangeAspect="1"/>
          </p:cNvSpPr>
          <p:nvPr>
            <p:ph type="sldImg"/>
          </p:nvPr>
        </p:nvSpPr>
        <p:spPr>
          <a:prstGeom prst="rect">
            <a:avLst/>
          </a:prstGeom>
        </p:spPr>
        <p:txBody>
          <a:bodyPr/>
          <a:lstStyle/>
          <a:p>
            <a:endParaRPr/>
          </a:p>
        </p:txBody>
      </p:sp>
      <p:sp>
        <p:nvSpPr>
          <p:cNvPr id="782" name="Shape 782"/>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2.	Angiotensin-converting enzyme inhibitors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Known as ACE inhibitors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Alter the function of the renin-angiotensin system</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The system that causes vasoconstriction and fluid retention in response to hypotension or hypoperfusion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Cause: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Blood pressure to decrease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Cardiac afterload to decrease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Useful for treating: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Hypertension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Cardiomyopathy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Congestive heart failure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Patients taking these medications may: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Have a chronic, dry cough</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Experience sudden, life-threatening angioedema</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f.	Close monitoring and supportive treatment</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g.	Difficult endotracheal intubation</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 name="Shape 786"/>
          <p:cNvSpPr>
            <a:spLocks noGrp="1" noRot="1" noChangeAspect="1"/>
          </p:cNvSpPr>
          <p:nvPr>
            <p:ph type="sldImg"/>
          </p:nvPr>
        </p:nvSpPr>
        <p:spPr>
          <a:prstGeom prst="rect">
            <a:avLst/>
          </a:prstGeom>
        </p:spPr>
        <p:txBody>
          <a:bodyPr/>
          <a:lstStyle/>
          <a:p>
            <a:endParaRPr/>
          </a:p>
        </p:txBody>
      </p:sp>
      <p:sp>
        <p:nvSpPr>
          <p:cNvPr id="787" name="Shape 787"/>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3.	Anticholinergic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Used to treat many cholinergic symptoms associated with excessive release of ACh</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Atropine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 competitive muscarinic receptor antagonist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Effectiveness: related to its concentration at receptor sites compared with ACh</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When ACh increases dramatically due to inhibition of acetylcholinesterase, massive doses of atropine may be required.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Used for the treatment of bradycardia when vagal stimulation of muscarinic-2 receptors is suspected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Administered empirically to exclude the possibility of vagal stimulation during episodes of bradycardia with an unidentified cause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Unlikely to be effective for the treatment of bradycardia caused by blocked cardiac conduction</a:t>
            </a: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 name="Shape 791"/>
          <p:cNvSpPr>
            <a:spLocks noGrp="1" noRot="1" noChangeAspect="1"/>
          </p:cNvSpPr>
          <p:nvPr>
            <p:ph type="sldImg"/>
          </p:nvPr>
        </p:nvSpPr>
        <p:spPr>
          <a:prstGeom prst="rect">
            <a:avLst/>
          </a:prstGeom>
        </p:spPr>
        <p:txBody>
          <a:bodyPr/>
          <a:lstStyle/>
          <a:p>
            <a:endParaRPr/>
          </a:p>
        </p:txBody>
      </p:sp>
      <p:sp>
        <p:nvSpPr>
          <p:cNvPr id="792" name="Shape 792"/>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	Used before airway manipulation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Prevents ACh-induced bradycardia</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Suppresses the release of saliva and other secretions in the airway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vii.	Life-saving antidote for acetylcholinesterase inhibitor toxicity</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Administered until respiratory and hemodynamic status improves (regardless of total dose)</a:t>
            </a: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 name="Shape 796"/>
          <p:cNvSpPr>
            <a:spLocks noGrp="1" noRot="1" noChangeAspect="1"/>
          </p:cNvSpPr>
          <p:nvPr>
            <p:ph type="sldImg"/>
          </p:nvPr>
        </p:nvSpPr>
        <p:spPr>
          <a:prstGeom prst="rect">
            <a:avLst/>
          </a:prstGeom>
        </p:spPr>
        <p:txBody>
          <a:bodyPr/>
          <a:lstStyle/>
          <a:p>
            <a:endParaRPr/>
          </a:p>
        </p:txBody>
      </p:sp>
      <p:sp>
        <p:nvSpPr>
          <p:cNvPr id="797" name="Shape 797"/>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4.	Catecholamines and sympathomimetics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Naturally occurring chemicals in the body that stimulate receptor sites in the sympathetic nervous system</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Contain: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Catechol group</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Monoamine oxidase group</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Exogenous catecholamines: epinephrine, norepinephrine, and dopamine</a:t>
            </a:r>
          </a:p>
          <a:p>
            <a:pPr marL="228600" indent="685800">
              <a:spcBef>
                <a:spcPts val="300"/>
              </a:spcBef>
              <a:tabLst>
                <a:tab pos="457200" algn="l"/>
                <a:tab pos="457200" algn="l"/>
                <a:tab pos="914400" algn="l"/>
                <a:tab pos="1143000" algn="l"/>
                <a:tab pos="1371600" algn="l"/>
                <a:tab pos="1371600" algn="l"/>
                <a:tab pos="1828800" algn="l"/>
                <a:tab pos="1828800" algn="l"/>
              </a:tabLst>
              <a:defRPr>
                <a:latin typeface="Times New Roman"/>
                <a:ea typeface="Times New Roman"/>
                <a:cs typeface="Times New Roman"/>
                <a:sym typeface="Times New Roman"/>
              </a:defRPr>
            </a:pPr>
            <a:r>
              <a:t>(a)	These three chemicals cause the fight-or-flight response.</a:t>
            </a:r>
          </a:p>
          <a:p>
            <a:pPr marL="228600" indent="685800">
              <a:spcBef>
                <a:spcPts val="300"/>
              </a:spcBef>
              <a:tabLst>
                <a:tab pos="457200" algn="l"/>
                <a:tab pos="457200" algn="l"/>
                <a:tab pos="914400" algn="l"/>
                <a:tab pos="1143000" algn="l"/>
                <a:tab pos="1371600" algn="l"/>
                <a:tab pos="1371600" algn="l"/>
                <a:tab pos="1828800" algn="l"/>
                <a:tab pos="1828800" algn="l"/>
              </a:tabLst>
              <a:defRPr>
                <a:latin typeface="Times New Roman"/>
                <a:ea typeface="Times New Roman"/>
                <a:cs typeface="Times New Roman"/>
                <a:sym typeface="Times New Roman"/>
              </a:defRPr>
            </a:pPr>
            <a:r>
              <a:t>(b)	They are manufactured commercially.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Rapidly metabolized, with a brief duration of action</a:t>
            </a: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 name="Shape 801"/>
          <p:cNvSpPr>
            <a:spLocks noGrp="1" noRot="1" noChangeAspect="1"/>
          </p:cNvSpPr>
          <p:nvPr>
            <p:ph type="sldImg"/>
          </p:nvPr>
        </p:nvSpPr>
        <p:spPr>
          <a:prstGeom prst="rect">
            <a:avLst/>
          </a:prstGeom>
        </p:spPr>
        <p:txBody>
          <a:bodyPr/>
          <a:lstStyle/>
          <a:p>
            <a:endParaRPr/>
          </a:p>
        </p:txBody>
      </p:sp>
      <p:sp>
        <p:nvSpPr>
          <p:cNvPr id="802" name="Shape 802"/>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No natural sympathomimetic chemicals within the body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Synthetic chemicals that mimic catecholamines: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Various amphetamines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Albuterol</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Phenylephrine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Cocaine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Have a longer duration than catecholamines</a:t>
            </a: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 name="Shape 806"/>
          <p:cNvSpPr>
            <a:spLocks noGrp="1" noRot="1" noChangeAspect="1"/>
          </p:cNvSpPr>
          <p:nvPr>
            <p:ph type="sldImg"/>
          </p:nvPr>
        </p:nvSpPr>
        <p:spPr>
          <a:prstGeom prst="rect">
            <a:avLst/>
          </a:prstGeom>
        </p:spPr>
        <p:txBody>
          <a:bodyPr/>
          <a:lstStyle/>
          <a:p>
            <a:endParaRPr/>
          </a:p>
        </p:txBody>
      </p:sp>
      <p:sp>
        <p:nvSpPr>
          <p:cNvPr id="807" name="Shape 807"/>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Epinephrine (adrenalin)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Catecholamine that stimulates alpha, beta-1, and beta-2 receptor sites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Causes: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Potent vasoconstriction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Increase in heart rate, contractility, and cardiac output</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Powerful bronchodilation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Can be administered intravenously, intraosseously, intramuscularly, subcutaneously, endotracheally, and via nebulizer</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Can dramatically increase the cardiac workload and myocardial oxygen demand</a:t>
            </a: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1" name="Shape 811"/>
          <p:cNvSpPr>
            <a:spLocks noGrp="1" noRot="1" noChangeAspect="1"/>
          </p:cNvSpPr>
          <p:nvPr>
            <p:ph type="sldImg"/>
          </p:nvPr>
        </p:nvSpPr>
        <p:spPr>
          <a:prstGeom prst="rect">
            <a:avLst/>
          </a:prstGeom>
        </p:spPr>
        <p:txBody>
          <a:bodyPr/>
          <a:lstStyle/>
          <a:p>
            <a:endParaRPr/>
          </a:p>
        </p:txBody>
      </p:sp>
      <p:sp>
        <p:nvSpPr>
          <p:cNvPr id="812" name="Shape 812"/>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Norepinephrine (Levophed)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Catecholamine that has been commercially manufactured for use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Simulates beta-1 and alpha receptor sites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Causes increase in blood pressure, cardiac contractility, and heart rate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Indications include sepsis, neurogenic shock, and anaphylactic shock</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Administered by continuous IV infusion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	Titrated according to patient response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vii.	Can cause tissue necrosis if extravasation occurs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Frequent assessment of IV site is important.</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Administer through a central venous catheter when available.</a:t>
            </a: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 name="Shape 816"/>
          <p:cNvSpPr>
            <a:spLocks noGrp="1" noRot="1" noChangeAspect="1"/>
          </p:cNvSpPr>
          <p:nvPr>
            <p:ph type="sldImg"/>
          </p:nvPr>
        </p:nvSpPr>
        <p:spPr>
          <a:prstGeom prst="rect">
            <a:avLst/>
          </a:prstGeom>
        </p:spPr>
        <p:txBody>
          <a:bodyPr/>
          <a:lstStyle/>
          <a:p>
            <a:endParaRPr/>
          </a:p>
        </p:txBody>
      </p:sp>
      <p:sp>
        <p:nvSpPr>
          <p:cNvPr id="817" name="Shape 817"/>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Dopamine (Intropin)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Used as primary medication for hypotension refractory to volume resuscitation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Administered using a weight-based infusion calculation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Dramatic variation in clinical effects depending on the dose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 dose of 2.5 to 5 µg/kg/min causes renal and mesenteric artery vasodilation.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 dose of 5 to 10 µg/kg/min causes increased heart rate and contractility.</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A dose of 10 to 20 µg/kg/min causes vasoconstriction.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f.	Dobutamine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 synthetically manufactured catecholamine that is similar to dopamine</a:t>
            </a:r>
          </a:p>
          <a:p>
            <a:pPr marL="1143000" indent="-228600">
              <a:spcBef>
                <a:spcPts val="300"/>
              </a:spcBef>
              <a:buSzPct val="100000"/>
              <a:buAutoNum type="alphaLcParenBoth"/>
              <a:tabLst>
                <a:tab pos="457200" algn="l"/>
                <a:tab pos="914400" algn="l"/>
                <a:tab pos="1371600" algn="l"/>
                <a:tab pos="1828800" algn="l"/>
              </a:tabLst>
              <a:defRPr>
                <a:latin typeface="Times New Roman"/>
                <a:ea typeface="Times New Roman"/>
                <a:cs typeface="Times New Roman"/>
                <a:sym typeface="Times New Roman"/>
              </a:defRPr>
            </a:pPr>
            <a:r>
              <a:t>Dopaminergic receptors are not activated.</a:t>
            </a:r>
          </a:p>
          <a:p>
            <a:pPr indent="9144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t>
            </a:r>
            <a:r>
              <a:rPr>
                <a:latin typeface="+mn-lt"/>
                <a:ea typeface="+mn-ea"/>
                <a:cs typeface="+mn-cs"/>
                <a:sym typeface="Calibri"/>
              </a:rPr>
              <a:t>Stimulates beta-1, and to a lesser degree, beta-2 and alpha receptors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May increase heart rate and provide improvement in inotropic effects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Not routinely initiated in the prehospital setting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Administered with an infusion pump with careful cardiac and hemodynamic monitoring</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Hypotension is possible.</a:t>
            </a: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 name="Shape 821"/>
          <p:cNvSpPr>
            <a:spLocks noGrp="1" noRot="1" noChangeAspect="1"/>
          </p:cNvSpPr>
          <p:nvPr>
            <p:ph type="sldImg"/>
          </p:nvPr>
        </p:nvSpPr>
        <p:spPr>
          <a:prstGeom prst="rect">
            <a:avLst/>
          </a:prstGeom>
        </p:spPr>
        <p:txBody>
          <a:bodyPr/>
          <a:lstStyle/>
          <a:p>
            <a:endParaRPr/>
          </a:p>
        </p:txBody>
      </p:sp>
      <p:sp>
        <p:nvSpPr>
          <p:cNvPr id="822" name="Shape 822"/>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g.	Milrinone (Primacor)</a:t>
            </a:r>
          </a:p>
          <a:p>
            <a:pPr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Functionally similar to dobutamine</a:t>
            </a:r>
          </a:p>
          <a:p>
            <a:pPr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Can be given orally or intravenously for treatment of heart failure</a:t>
            </a:r>
          </a:p>
          <a:p>
            <a:pPr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Has the ability to increase cardiac contractility while simultaneously causing dilation of systemic arteries and veins</a:t>
            </a:r>
          </a:p>
          <a:p>
            <a:pPr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Improves cardiac output but increases mortality when used long-term</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 name="Shape 826"/>
          <p:cNvSpPr>
            <a:spLocks noGrp="1" noRot="1" noChangeAspect="1"/>
          </p:cNvSpPr>
          <p:nvPr>
            <p:ph type="sldImg"/>
          </p:nvPr>
        </p:nvSpPr>
        <p:spPr>
          <a:prstGeom prst="rect">
            <a:avLst/>
          </a:prstGeom>
        </p:spPr>
        <p:txBody>
          <a:bodyPr/>
          <a:lstStyle/>
          <a:p>
            <a:endParaRPr/>
          </a:p>
        </p:txBody>
      </p:sp>
      <p:sp>
        <p:nvSpPr>
          <p:cNvPr id="827" name="Shape 827"/>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h.	Phenylephrine (Neo-Synephrine)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 synthetic, almost pure, alpha agonist medication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Minimal beta effects may be possible at high doses.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Potent vasoconstrictor</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Longer duration than catecholamine medications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Used for the treatment of hypotension resulting from a loss of vascular tone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May be used as a mucosal vasoconstrictor during artificial airway placement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	May cause reflex tachycardia and tachyphylaxis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vii.	Extravasation a major concern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Careful monitoring is essential.</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Phentolamine should be available.</a:t>
            </a: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1" name="Shape 831"/>
          <p:cNvSpPr>
            <a:spLocks noGrp="1" noRot="1" noChangeAspect="1"/>
          </p:cNvSpPr>
          <p:nvPr>
            <p:ph type="sldImg"/>
          </p:nvPr>
        </p:nvSpPr>
        <p:spPr>
          <a:prstGeom prst="rect">
            <a:avLst/>
          </a:prstGeom>
        </p:spPr>
        <p:txBody>
          <a:bodyPr/>
          <a:lstStyle/>
          <a:p>
            <a:endParaRPr/>
          </a:p>
        </p:txBody>
      </p:sp>
      <p:sp>
        <p:nvSpPr>
          <p:cNvPr id="832" name="Shape 832"/>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5.	Digitalis preparations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Prescribed for treatment of chronic heart failure or certain rapid atrial dysrhythmias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Acts by increasing the strength of cardiac contractions</a:t>
            </a:r>
          </a:p>
          <a:p>
            <a:pPr marL="228600" indent="457200">
              <a:spcBef>
                <a:spcPts val="300"/>
              </a:spcBef>
              <a:tabLst>
                <a:tab pos="457200" algn="l"/>
                <a:tab pos="914400" algn="l"/>
                <a:tab pos="914400" algn="l"/>
                <a:tab pos="1371600" algn="l"/>
                <a:tab pos="1371600" algn="l"/>
                <a:tab pos="1828800" algn="l"/>
                <a:tab pos="1828800" algn="l"/>
              </a:tabLst>
              <a:defRPr>
                <a:latin typeface="Times New Roman"/>
                <a:ea typeface="Times New Roman"/>
                <a:cs typeface="Times New Roman"/>
                <a:sym typeface="Times New Roman"/>
              </a:defRPr>
            </a:pPr>
            <a:r>
              <a:t>i.	Improves cardiac output</a:t>
            </a:r>
          </a:p>
          <a:p>
            <a:pPr marL="228600" indent="457200">
              <a:spcBef>
                <a:spcPts val="300"/>
              </a:spcBef>
              <a:tabLst>
                <a:tab pos="457200" algn="l"/>
                <a:tab pos="914400" algn="l"/>
                <a:tab pos="914400" algn="l"/>
                <a:tab pos="1371600" algn="l"/>
                <a:tab pos="1371600" algn="l"/>
                <a:tab pos="1828800" algn="l"/>
                <a:tab pos="1828800" algn="l"/>
              </a:tabLst>
              <a:defRPr>
                <a:latin typeface="Times New Roman"/>
                <a:ea typeface="Times New Roman"/>
                <a:cs typeface="Times New Roman"/>
                <a:sym typeface="Times New Roman"/>
              </a:defRPr>
            </a:pPr>
            <a:r>
              <a:t>ii.	Slows conduction through the atrioventricular junction</a:t>
            </a:r>
          </a:p>
          <a:p>
            <a:pPr marL="228600" indent="457200">
              <a:spcBef>
                <a:spcPts val="300"/>
              </a:spcBef>
              <a:tabLst>
                <a:tab pos="457200" algn="l"/>
                <a:tab pos="914400" algn="l"/>
                <a:tab pos="914400" algn="l"/>
                <a:tab pos="1371600" algn="l"/>
                <a:tab pos="1371600" algn="l"/>
                <a:tab pos="1828800" algn="l"/>
                <a:tab pos="1828800" algn="l"/>
              </a:tabLst>
              <a:defRPr>
                <a:latin typeface="Times New Roman"/>
                <a:ea typeface="Times New Roman"/>
                <a:cs typeface="Times New Roman"/>
                <a:sym typeface="Times New Roman"/>
              </a:defRPr>
            </a:pPr>
            <a:r>
              <a:t>iii.	Allows fewer impulses to be conducted to the ventricles</a:t>
            </a:r>
          </a:p>
          <a:p>
            <a:pPr marL="228600" indent="457200">
              <a:spcBef>
                <a:spcPts val="300"/>
              </a:spcBef>
              <a:tabLst>
                <a:tab pos="457200" algn="l"/>
                <a:tab pos="914400" algn="l"/>
                <a:tab pos="914400" algn="l"/>
                <a:tab pos="1371600" algn="l"/>
                <a:tab pos="1371600" algn="l"/>
                <a:tab pos="1828800" algn="l"/>
                <a:tab pos="1828800" algn="l"/>
              </a:tabLst>
              <a:defRPr>
                <a:latin typeface="Times New Roman"/>
                <a:ea typeface="Times New Roman"/>
                <a:cs typeface="Times New Roman"/>
                <a:sym typeface="Times New Roman"/>
              </a:defRPr>
            </a:pPr>
            <a:r>
              <a:t>iv.	Slows the overall heart rate</a:t>
            </a:r>
          </a:p>
          <a:p>
            <a:pPr marL="228600" indent="228600">
              <a:spcBef>
                <a:spcPts val="300"/>
              </a:spcBef>
              <a:tabLst>
                <a:tab pos="457200" algn="l"/>
                <a:tab pos="685800" algn="l"/>
                <a:tab pos="914400" algn="l"/>
                <a:tab pos="914400" algn="l"/>
                <a:tab pos="1371600" algn="l"/>
                <a:tab pos="1371600" algn="l"/>
                <a:tab pos="1828800" algn="l"/>
                <a:tab pos="1828800" algn="l"/>
              </a:tabLst>
              <a:defRPr>
                <a:latin typeface="Times New Roman"/>
                <a:ea typeface="Times New Roman"/>
                <a:cs typeface="Times New Roman"/>
                <a:sym typeface="Times New Roman"/>
              </a:defRPr>
            </a:pPr>
            <a:r>
              <a:t>c.	May produce a wide variety of adverse reactions</a:t>
            </a:r>
          </a:p>
          <a:p>
            <a:pPr marL="228600" indent="457200">
              <a:spcBef>
                <a:spcPts val="300"/>
              </a:spcBef>
              <a:tabLst>
                <a:tab pos="457200" algn="l"/>
                <a:tab pos="914400" algn="l"/>
                <a:tab pos="914400" algn="l"/>
                <a:tab pos="1371600" algn="l"/>
                <a:tab pos="1371600" algn="l"/>
                <a:tab pos="1828800" algn="l"/>
                <a:tab pos="1828800" algn="l"/>
              </a:tabLst>
              <a:defRPr>
                <a:latin typeface="Times New Roman"/>
                <a:ea typeface="Times New Roman"/>
                <a:cs typeface="Times New Roman"/>
                <a:sym typeface="Times New Roman"/>
              </a:defRPr>
            </a:pPr>
            <a:r>
              <a:t>i.	Virtually any cardiac dysrhythmia may be caused by the toxic effects of digitalis.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Patients are sensitive to calcium preparations and a decline in serum potassium levels.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Commonly used digitalis preparations: digoxin (Lanoxin) and digitoxin (Crystodigin).</a:t>
            </a: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 name="Shape 836"/>
          <p:cNvSpPr>
            <a:spLocks noGrp="1" noRot="1" noChangeAspect="1"/>
          </p:cNvSpPr>
          <p:nvPr>
            <p:ph type="sldImg"/>
          </p:nvPr>
        </p:nvSpPr>
        <p:spPr>
          <a:prstGeom prst="rect">
            <a:avLst/>
          </a:prstGeom>
        </p:spPr>
        <p:txBody>
          <a:bodyPr/>
          <a:lstStyle/>
          <a:p>
            <a:endParaRPr/>
          </a:p>
        </p:txBody>
      </p:sp>
      <p:sp>
        <p:nvSpPr>
          <p:cNvPr id="837" name="Shape 837"/>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6.	Direct vasodilator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Used for the management of:</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Uncontrolled hypertension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Congestive heart failure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Myocardial infarction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Cardiac ischemia</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Cardiogenic shock</a:t>
            </a: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1" name="Shape 841"/>
          <p:cNvSpPr>
            <a:spLocks noGrp="1" noRot="1" noChangeAspect="1"/>
          </p:cNvSpPr>
          <p:nvPr>
            <p:ph type="sldImg"/>
          </p:nvPr>
        </p:nvSpPr>
        <p:spPr>
          <a:prstGeom prst="rect">
            <a:avLst/>
          </a:prstGeom>
        </p:spPr>
        <p:txBody>
          <a:bodyPr/>
          <a:lstStyle/>
          <a:p>
            <a:endParaRPr/>
          </a:p>
        </p:txBody>
      </p:sp>
      <p:sp>
        <p:nvSpPr>
          <p:cNvPr id="842" name="Shape 84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Nitroglycerin (Nitro-Bid, Nitrostat)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Dilates veins and coronary arteries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Decreases cardiac preload</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Reduces myocardial oxygen demand</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Improves coronary circulation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Effects when administered sublingually by tablet or spray</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Begin in 1 to 3 minutes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Peak in 4 to 10 minutes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Effects following IV administration and discontinuation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Begin almost immediately following IV administration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Persist only a few minutes after the IV infusion is discontinued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Physiologic responses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Relief of chest pain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Decrease in blood pressure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Beginning adult IV doses: 5 µg/min (can be increased to 200 µg/min)</a:t>
            </a: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 name="Shape 846"/>
          <p:cNvSpPr>
            <a:spLocks noGrp="1" noRot="1" noChangeAspect="1"/>
          </p:cNvSpPr>
          <p:nvPr>
            <p:ph type="sldImg"/>
          </p:nvPr>
        </p:nvSpPr>
        <p:spPr>
          <a:prstGeom prst="rect">
            <a:avLst/>
          </a:prstGeom>
        </p:spPr>
        <p:txBody>
          <a:bodyPr/>
          <a:lstStyle/>
          <a:p>
            <a:endParaRPr/>
          </a:p>
        </p:txBody>
      </p:sp>
      <p:sp>
        <p:nvSpPr>
          <p:cNvPr id="847" name="Shape 847"/>
          <p:cNvSpPr>
            <a:spLocks noGrp="1"/>
          </p:cNvSpPr>
          <p:nvPr>
            <p:ph type="body" sz="quarter" idx="1"/>
          </p:nvPr>
        </p:nvSpPr>
        <p:spPr>
          <a:prstGeom prst="rect">
            <a:avLst/>
          </a:prstGeom>
        </p:spPr>
        <p:txBody>
          <a:bodyPr/>
          <a:lstStyle/>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vii.	Degradation of sublingual tablets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	(a)  Must be stored in a closed, light-protected container</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viii. Binds with the plastic of containers and IV fluids or tubing</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Glass bottles for IV administration</a:t>
            </a:r>
          </a:p>
          <a:p>
            <a:pPr marL="228600" indent="457200">
              <a:spcBef>
                <a:spcPts val="300"/>
              </a:spcBef>
              <a:tabLst>
                <a:tab pos="457200" algn="l"/>
                <a:tab pos="457200" algn="l"/>
                <a:tab pos="914400" algn="l"/>
                <a:tab pos="965200" algn="l"/>
                <a:tab pos="1371600" algn="l"/>
                <a:tab pos="1371600" algn="l"/>
                <a:tab pos="1828800" algn="l"/>
                <a:tab pos="1828800" algn="l"/>
              </a:tabLst>
              <a:defRPr>
                <a:latin typeface="Times New Roman"/>
                <a:ea typeface="Times New Roman"/>
                <a:cs typeface="Times New Roman"/>
                <a:sym typeface="Times New Roman"/>
              </a:defRPr>
            </a:pPr>
            <a:r>
              <a:t>ix.	Should not be taken by patients taking phosphodiesterase-5 inhibitors used for erectile dysfunction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May cause severe refractory hypotension</a:t>
            </a: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 name="Shape 851"/>
          <p:cNvSpPr>
            <a:spLocks noGrp="1" noRot="1" noChangeAspect="1"/>
          </p:cNvSpPr>
          <p:nvPr>
            <p:ph type="sldImg"/>
          </p:nvPr>
        </p:nvSpPr>
        <p:spPr>
          <a:prstGeom prst="rect">
            <a:avLst/>
          </a:prstGeom>
        </p:spPr>
        <p:txBody>
          <a:bodyPr/>
          <a:lstStyle/>
          <a:p>
            <a:endParaRPr/>
          </a:p>
        </p:txBody>
      </p:sp>
      <p:sp>
        <p:nvSpPr>
          <p:cNvPr id="852" name="Shape 85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Sodium nitroprusside (Nipride)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 potent IV vasodilator affecting the smooth muscle of veins and arteries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Often used in conjunction with inotropic medications for the management of cardiogenic shock</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Also used for malignant hypertension and in situations where intentional hypotension is desired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Adjustable IV infusion rates to maintain optimal blood pressure and cardiac output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Administered by continuous IV infusion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Must have frequent or constant blood pressure monitoring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	Rapidly decreasing effects once infusion is discontinued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vii.	Metabolized into cyanide and thiocyanate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Can cause toxicity during prolonged infusion</a:t>
            </a: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6" name="Shape 856"/>
          <p:cNvSpPr>
            <a:spLocks noGrp="1" noRot="1" noChangeAspect="1"/>
          </p:cNvSpPr>
          <p:nvPr>
            <p:ph type="sldImg"/>
          </p:nvPr>
        </p:nvSpPr>
        <p:spPr>
          <a:prstGeom prst="rect">
            <a:avLst/>
          </a:prstGeom>
        </p:spPr>
        <p:txBody>
          <a:bodyPr/>
          <a:lstStyle/>
          <a:p>
            <a:endParaRPr/>
          </a:p>
        </p:txBody>
      </p:sp>
      <p:sp>
        <p:nvSpPr>
          <p:cNvPr id="857" name="Shape 857"/>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Hydralazine (Apresoline)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May be used for:</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Hypertensive emergencies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Pulmonary hypertension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Pregnant patients with eclampsia or preeclampsia</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Dilates arterioles, lowering pulmonary and systemic vascular resistance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In emergency, administered over at least 1 minute and repeated up to every 20 to 30 minutes</a:t>
            </a: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 name="Shape 861"/>
          <p:cNvSpPr>
            <a:spLocks noGrp="1" noRot="1" noChangeAspect="1"/>
          </p:cNvSpPr>
          <p:nvPr>
            <p:ph type="sldImg"/>
          </p:nvPr>
        </p:nvSpPr>
        <p:spPr>
          <a:prstGeom prst="rect">
            <a:avLst/>
          </a:prstGeom>
        </p:spPr>
        <p:txBody>
          <a:bodyPr/>
          <a:lstStyle/>
          <a:p>
            <a:endParaRPr/>
          </a:p>
        </p:txBody>
      </p:sp>
      <p:sp>
        <p:nvSpPr>
          <p:cNvPr id="862" name="Shape 862"/>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Epoprostenol (Flolan)</a:t>
            </a:r>
          </a:p>
          <a:p>
            <a:pPr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 potent vasodilator</a:t>
            </a:r>
          </a:p>
          <a:p>
            <a:pPr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Impacts both pulmonary and systemic blood vessels</a:t>
            </a:r>
          </a:p>
          <a:p>
            <a:pPr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Inhibits platelet aggregation</a:t>
            </a:r>
          </a:p>
          <a:p>
            <a:pPr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Continuous infusions for some patients</a:t>
            </a:r>
          </a:p>
          <a:p>
            <a:pPr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Not typically administered to patients for the first time in the prehospital setting</a:t>
            </a:r>
          </a:p>
          <a:p>
            <a:pPr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	Adverse effects include:</a:t>
            </a:r>
          </a:p>
          <a:p>
            <a:pPr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	(a)  Tachycardia</a:t>
            </a:r>
          </a:p>
          <a:p>
            <a:pPr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	(b)  Palpitations</a:t>
            </a:r>
          </a:p>
          <a:p>
            <a:pPr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	(c)  Dysrhythmia</a:t>
            </a:r>
          </a:p>
          <a:p>
            <a:pPr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	(d)  Bleeding</a:t>
            </a:r>
          </a:p>
          <a:p>
            <a:pPr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	(e)  Flushing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vii.	Online medical control consultation if considering adjustments to the continuous infusion rate</a:t>
            </a: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6" name="Shape 866"/>
          <p:cNvSpPr>
            <a:spLocks noGrp="1" noRot="1" noChangeAspect="1"/>
          </p:cNvSpPr>
          <p:nvPr>
            <p:ph type="sldImg"/>
          </p:nvPr>
        </p:nvSpPr>
        <p:spPr>
          <a:prstGeom prst="rect">
            <a:avLst/>
          </a:prstGeom>
        </p:spPr>
        <p:txBody>
          <a:bodyPr/>
          <a:lstStyle/>
          <a:p>
            <a:endParaRPr/>
          </a:p>
        </p:txBody>
      </p:sp>
      <p:sp>
        <p:nvSpPr>
          <p:cNvPr id="867" name="Shape 867"/>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7.	Diuretic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Administered to:</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Correct volume overload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Manage congestive heart failure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Improve respiration in patients with pulmonary edema</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Potentially preserve kidney function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Eliminate certain toxins and promote excretion of excess electrolytes</a:t>
            </a: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 name="Shape 871"/>
          <p:cNvSpPr>
            <a:spLocks noGrp="1" noRot="1" noChangeAspect="1"/>
          </p:cNvSpPr>
          <p:nvPr>
            <p:ph type="sldImg"/>
          </p:nvPr>
        </p:nvSpPr>
        <p:spPr>
          <a:prstGeom prst="rect">
            <a:avLst/>
          </a:prstGeom>
        </p:spPr>
        <p:txBody>
          <a:bodyPr/>
          <a:lstStyle/>
          <a:p>
            <a:endParaRPr/>
          </a:p>
        </p:txBody>
      </p:sp>
      <p:sp>
        <p:nvSpPr>
          <p:cNvPr id="872" name="Shape 872"/>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Furosemide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Uses: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As diuretic medication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For management of hypertension, congestive heart failure, liver disease, or kidney dysfunction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Careful consideration before administering to patients with hemodynamic instability and known electrolyte disturbances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Administered by IV over 1 to 2 minutes per 40-mg dose</a:t>
            </a: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 name="Shape 877"/>
          <p:cNvSpPr>
            <a:spLocks noGrp="1" noRot="1" noChangeAspect="1"/>
          </p:cNvSpPr>
          <p:nvPr>
            <p:ph type="sldImg"/>
          </p:nvPr>
        </p:nvSpPr>
        <p:spPr>
          <a:prstGeom prst="rect">
            <a:avLst/>
          </a:prstGeom>
        </p:spPr>
        <p:txBody>
          <a:bodyPr/>
          <a:lstStyle/>
          <a:p>
            <a:endParaRPr/>
          </a:p>
        </p:txBody>
      </p:sp>
      <p:sp>
        <p:nvSpPr>
          <p:cNvPr id="878" name="Shape 878"/>
          <p:cNvSpPr>
            <a:spLocks noGrp="1"/>
          </p:cNvSpPr>
          <p:nvPr>
            <p:ph type="body" sz="quarter" idx="1"/>
          </p:nvPr>
        </p:nvSpPr>
        <p:spPr>
          <a:prstGeom prst="rect">
            <a:avLst/>
          </a:prstGeom>
        </p:spPr>
        <p:txBody>
          <a:bodyPr/>
          <a:lstStyle/>
          <a:p>
            <a:pPr>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Mannitol</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An osmotic diuretic</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Used to decrease intracranial pressure associated with cerebral edema</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Can target specific body tissues, removing excess water from the brain and eyes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Draws water out of selected body tissues and through the kidneys</a:t>
            </a: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 name="Shape 882"/>
          <p:cNvSpPr>
            <a:spLocks noGrp="1" noRot="1" noChangeAspect="1"/>
          </p:cNvSpPr>
          <p:nvPr>
            <p:ph type="sldImg"/>
          </p:nvPr>
        </p:nvSpPr>
        <p:spPr>
          <a:prstGeom prst="rect">
            <a:avLst/>
          </a:prstGeom>
        </p:spPr>
        <p:txBody>
          <a:bodyPr/>
          <a:lstStyle/>
          <a:p>
            <a:endParaRPr/>
          </a:p>
        </p:txBody>
      </p:sp>
      <p:sp>
        <p:nvSpPr>
          <p:cNvPr id="883" name="Shape 883"/>
          <p:cNvSpPr>
            <a:spLocks noGrp="1"/>
          </p:cNvSpPr>
          <p:nvPr>
            <p:ph type="body" sz="quarter" idx="1"/>
          </p:nvPr>
        </p:nvSpPr>
        <p:spPr>
          <a:prstGeom prst="rect">
            <a:avLst/>
          </a:prstGeom>
        </p:spPr>
        <p:txBody>
          <a:bodyPr/>
          <a:lstStyle/>
          <a:p>
            <a:pPr>
              <a:spcBef>
                <a:spcPts val="0"/>
              </a:spcBef>
              <a:tabLst>
                <a:tab pos="457200" algn="l"/>
                <a:tab pos="914400" algn="l"/>
                <a:tab pos="1371600" algn="l"/>
                <a:tab pos="1828800" algn="l"/>
              </a:tabLst>
              <a:defRPr>
                <a:latin typeface="Times New Roman"/>
                <a:ea typeface="Times New Roman"/>
                <a:cs typeface="Times New Roman"/>
                <a:sym typeface="Times New Roman"/>
              </a:defRPr>
            </a:pPr>
            <a:r>
              <a:t> Lecture Outline</a:t>
            </a:r>
          </a:p>
          <a:p>
            <a:pPr>
              <a:spcBef>
                <a:spcPts val="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8.	Antihypertensive agents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These agents are used to treat hypertension.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Many diuretics are also used as antihypertensives or in combination with antihypertensives.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Beta-blockers may also be used in the treatment of hypertension.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Patients taking antihypertensives may have symptoms of hypotension.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Orthostatic hypotension is a feeling of giddiness due to hypotension with a change in position.</a:t>
            </a: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 name="Shape 888"/>
          <p:cNvSpPr>
            <a:spLocks noGrp="1" noRot="1" noChangeAspect="1"/>
          </p:cNvSpPr>
          <p:nvPr>
            <p:ph type="sldImg"/>
          </p:nvPr>
        </p:nvSpPr>
        <p:spPr>
          <a:prstGeom prst="rect">
            <a:avLst/>
          </a:prstGeom>
        </p:spPr>
        <p:txBody>
          <a:bodyPr/>
          <a:lstStyle/>
          <a:p>
            <a:endParaRPr/>
          </a:p>
        </p:txBody>
      </p:sp>
      <p:sp>
        <p:nvSpPr>
          <p:cNvPr id="889" name="Shape 889"/>
          <p:cNvSpPr>
            <a:spLocks noGrp="1"/>
          </p:cNvSpPr>
          <p:nvPr>
            <p:ph type="body" sz="quarter" idx="1"/>
          </p:nvPr>
        </p:nvSpPr>
        <p:spPr>
          <a:prstGeom prst="rect">
            <a:avLst/>
          </a:prstGeom>
        </p:spPr>
        <p:txBody>
          <a:bodyPr/>
          <a:lstStyle/>
          <a:p>
            <a:r>
              <a:t>These tables show commonly prescribed antihypertensive agents, and other medications prescribed to treat or prevent heart disease. </a:t>
            </a: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3" name="Shape 893"/>
          <p:cNvSpPr>
            <a:spLocks noGrp="1" noRot="1" noChangeAspect="1"/>
          </p:cNvSpPr>
          <p:nvPr>
            <p:ph type="sldImg"/>
          </p:nvPr>
        </p:nvSpPr>
        <p:spPr>
          <a:prstGeom prst="rect">
            <a:avLst/>
          </a:prstGeom>
        </p:spPr>
        <p:txBody>
          <a:bodyPr/>
          <a:lstStyle/>
          <a:p>
            <a:endParaRPr/>
          </a:p>
        </p:txBody>
      </p:sp>
      <p:sp>
        <p:nvSpPr>
          <p:cNvPr id="894" name="Shape 894"/>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600" b="1">
                <a:latin typeface="Times New Roman"/>
                <a:ea typeface="Times New Roman"/>
                <a:cs typeface="Times New Roman"/>
                <a:sym typeface="Times New Roman"/>
              </a:defRPr>
            </a:pPr>
            <a:r>
              <a:t>E.	Blood products and medication affecting the blood</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1.	Manipulation or enhancement of characteristics of the blood for therapeutic purposes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2.	Blood product administration</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The average adult has about 5 L of blood, constituting approximate 7% to 8% of body weight.</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Blood is roughly 55% plasma.</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ii.	Water makes up approximately 50% of the total volume.</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iii.	Red blood cells account for approximately 45% of the volume.</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iv.	Chemicals, cells, proteins, and hormones make up the remainder.</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Trauma or a medical condition can alter the total amount, composition, or performance of the blood.</a:t>
            </a: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8" name="Shape 898"/>
          <p:cNvSpPr>
            <a:spLocks noGrp="1" noRot="1" noChangeAspect="1"/>
          </p:cNvSpPr>
          <p:nvPr>
            <p:ph type="sldImg"/>
          </p:nvPr>
        </p:nvSpPr>
        <p:spPr>
          <a:prstGeom prst="rect">
            <a:avLst/>
          </a:prstGeom>
        </p:spPr>
        <p:txBody>
          <a:bodyPr/>
          <a:lstStyle/>
          <a:p>
            <a:endParaRPr/>
          </a:p>
        </p:txBody>
      </p:sp>
      <p:sp>
        <p:nvSpPr>
          <p:cNvPr id="899" name="Shape 899"/>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Blood components are: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Type specific to a particular patient</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Can be used as soon as the patient’s blood type is known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Greater risk of adverse transfusion reaction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Cross-matched to a particular recipient</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Decreased risk of transfusion reaction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Requires a blood sample followed by careful analysis before administration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Unmatched</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Most likely to be used in the prehospital setting</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Almost always type O, Rh-negative (O negative)</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t>(1)	Can theoretically be administered to patients with any blood type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During interfacility patient transport, paramedics may need to make a decision concerning which type to use.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If choice is not clear, online medical control and sending physician will be valuable resources.</a:t>
            </a: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3" name="Shape 903"/>
          <p:cNvSpPr>
            <a:spLocks noGrp="1" noRot="1" noChangeAspect="1"/>
          </p:cNvSpPr>
          <p:nvPr>
            <p:ph type="sldImg"/>
          </p:nvPr>
        </p:nvSpPr>
        <p:spPr>
          <a:prstGeom prst="rect">
            <a:avLst/>
          </a:prstGeom>
        </p:spPr>
        <p:txBody>
          <a:bodyPr/>
          <a:lstStyle/>
          <a:p>
            <a:endParaRPr/>
          </a:p>
        </p:txBody>
      </p:sp>
      <p:sp>
        <p:nvSpPr>
          <p:cNvPr id="904" name="Shape 904"/>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Blood products require careful monitoring during administration.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Monitor pulse rate and blood pressure.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Reassess temperature frequently.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If indwelling urinary catheter is present, monitor for changes in urine color.</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f.	Most blood products require special filtered IV tubing.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Normal saline is the preferred IV fluid for Y-site tubing administration during blood product transfusions.</a:t>
            </a: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 name="Shape 908"/>
          <p:cNvSpPr>
            <a:spLocks noGrp="1" noRot="1" noChangeAspect="1"/>
          </p:cNvSpPr>
          <p:nvPr>
            <p:ph type="sldImg"/>
          </p:nvPr>
        </p:nvSpPr>
        <p:spPr>
          <a:prstGeom prst="rect">
            <a:avLst/>
          </a:prstGeom>
        </p:spPr>
        <p:txBody>
          <a:bodyPr/>
          <a:lstStyle/>
          <a:p>
            <a:endParaRPr/>
          </a:p>
        </p:txBody>
      </p:sp>
      <p:sp>
        <p:nvSpPr>
          <p:cNvPr id="909" name="Shape 909"/>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3.	Packed red blood cells (PRBCs)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Correct anemia resulting from:</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Blood loss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Inadequate RBC production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Massive destruction of circulating RBCs (hemolysis)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Rate of administration should be proportional to rate of blood cell loss.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A unit of PRBCs contains approximately 225 to 250 mL of concentrated RBCs.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Administration of 1 U of PRBCs will increase the hematocrit value by approximately 3%.</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Patients at risk for volume overload require slow administration and careful monitoring.</a:t>
            </a:r>
          </a:p>
          <a:p>
            <a:pPr marL="228600" indent="-457200">
              <a:tabLst>
                <a:tab pos="457200" algn="l"/>
                <a:tab pos="914400" algn="l"/>
                <a:tab pos="1371600" algn="l"/>
                <a:tab pos="1828800" algn="l"/>
              </a:tabLst>
            </a:pP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3" name="Shape 913"/>
          <p:cNvSpPr>
            <a:spLocks noGrp="1" noRot="1" noChangeAspect="1"/>
          </p:cNvSpPr>
          <p:nvPr>
            <p:ph type="sldImg"/>
          </p:nvPr>
        </p:nvSpPr>
        <p:spPr>
          <a:prstGeom prst="rect">
            <a:avLst/>
          </a:prstGeom>
        </p:spPr>
        <p:txBody>
          <a:bodyPr/>
          <a:lstStyle/>
          <a:p>
            <a:endParaRPr/>
          </a:p>
        </p:txBody>
      </p:sp>
      <p:sp>
        <p:nvSpPr>
          <p:cNvPr id="914" name="Shape 914"/>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PRBCs are typically administered over no longer than 4 hours per unit.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PRBCs can be administered rapidly through a commercial pressure infuser-warmer or by using pressure bags for critical patients.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Use the largest IV catheter possible.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Adults: At least 20-gauge (preferably 18-gauge or larger)</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Patients with trauma and hemorrhage should have adequate IV fluid resuscitation before or during PRBC administration.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AB is the universal recipient; O is the universal donor.</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f.	Units of PRBCs usually contain a citrate-based preservative.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Hypocalcemia may develop as the citrate binds with calcium.</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Patients are also at risk for hyperkalemia.</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Suggested by peaked T waves on the ECG tracing</a:t>
            </a: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 name="Shape 918"/>
          <p:cNvSpPr>
            <a:spLocks noGrp="1" noRot="1" noChangeAspect="1"/>
          </p:cNvSpPr>
          <p:nvPr>
            <p:ph type="sldImg"/>
          </p:nvPr>
        </p:nvSpPr>
        <p:spPr>
          <a:prstGeom prst="rect">
            <a:avLst/>
          </a:prstGeom>
        </p:spPr>
        <p:txBody>
          <a:bodyPr/>
          <a:lstStyle/>
          <a:p>
            <a:endParaRPr/>
          </a:p>
        </p:txBody>
      </p:sp>
      <p:sp>
        <p:nvSpPr>
          <p:cNvPr id="919" name="Shape 919"/>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4.	Fresh frozen plasma</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Use to treat impaired blood clotting</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Often given following trauma, hemorrhage, warfarin toxicity, disseminated intravascular coagulation, and other conditions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Consideration of FFP when large volumes of other blood components are administered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Compatibility with a patient’s blood type but not Rh compatible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Same volume in units of FFP and units of PRBCs (225–250 mL)</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f.	Requires adequate defrosting before administration</a:t>
            </a: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 name="Shape 923"/>
          <p:cNvSpPr>
            <a:spLocks noGrp="1" noRot="1" noChangeAspect="1"/>
          </p:cNvSpPr>
          <p:nvPr>
            <p:ph type="sldImg"/>
          </p:nvPr>
        </p:nvSpPr>
        <p:spPr>
          <a:prstGeom prst="rect">
            <a:avLst/>
          </a:prstGeom>
        </p:spPr>
        <p:txBody>
          <a:bodyPr/>
          <a:lstStyle/>
          <a:p>
            <a:endParaRPr/>
          </a:p>
        </p:txBody>
      </p:sp>
      <p:sp>
        <p:nvSpPr>
          <p:cNvPr id="924" name="Shape 924"/>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g.	Cryoprecipitate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 blood product that contains a concentrated assortment of blood clotting factors, without the additional volume present in FFP</a:t>
            </a: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8" name="Shape 928"/>
          <p:cNvSpPr>
            <a:spLocks noGrp="1" noRot="1" noChangeAspect="1"/>
          </p:cNvSpPr>
          <p:nvPr>
            <p:ph type="sldImg"/>
          </p:nvPr>
        </p:nvSpPr>
        <p:spPr>
          <a:prstGeom prst="rect">
            <a:avLst/>
          </a:prstGeom>
        </p:spPr>
        <p:txBody>
          <a:bodyPr/>
          <a:lstStyle/>
          <a:p>
            <a:endParaRPr/>
          </a:p>
        </p:txBody>
      </p:sp>
      <p:sp>
        <p:nvSpPr>
          <p:cNvPr id="929" name="Shape 929"/>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5.	Platelets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Used to correct thrombocytopenia (low platelet level in the blood)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Can be caused by trauma, hemorrhage, various chronic medical conditions, and certain anticoagulant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Must be blood type and Rh compatible</a:t>
            </a: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3" name="Shape 933"/>
          <p:cNvSpPr>
            <a:spLocks noGrp="1" noRot="1" noChangeAspect="1"/>
          </p:cNvSpPr>
          <p:nvPr>
            <p:ph type="sldImg"/>
          </p:nvPr>
        </p:nvSpPr>
        <p:spPr>
          <a:prstGeom prst="rect">
            <a:avLst/>
          </a:prstGeom>
        </p:spPr>
        <p:txBody>
          <a:bodyPr/>
          <a:lstStyle/>
          <a:p>
            <a:endParaRPr/>
          </a:p>
        </p:txBody>
      </p:sp>
      <p:sp>
        <p:nvSpPr>
          <p:cNvPr id="934" name="Shape 934"/>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6.	Medications that alter blood performance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Blood platelets combine with coagulation chemicals to terminate bleeding.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This process is essential for human survival.</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Without it, spontaneous bleeding would readily occur and minor trauma would cause death.</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When clotting occurs in a blood vessel, a thrombus is created.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 thrombus can occlude the vessel, jeopardizing dependent cells, tissues, and organs.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Medications that alter the ability of the blood to form a thrombus can be administered.</a:t>
            </a: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8" name="Shape 938"/>
          <p:cNvSpPr>
            <a:spLocks noGrp="1" noRot="1" noChangeAspect="1"/>
          </p:cNvSpPr>
          <p:nvPr>
            <p:ph type="sldImg"/>
          </p:nvPr>
        </p:nvSpPr>
        <p:spPr>
          <a:prstGeom prst="rect">
            <a:avLst/>
          </a:prstGeom>
        </p:spPr>
        <p:txBody>
          <a:bodyPr/>
          <a:lstStyle/>
          <a:p>
            <a:endParaRPr/>
          </a:p>
        </p:txBody>
      </p:sp>
      <p:sp>
        <p:nvSpPr>
          <p:cNvPr id="939" name="Shape 939"/>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7.	Tranexamic acid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 powerful medication intervention to promote blood clotting and reduce mortality in trauma patients with severe bleeding</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Blood clot formation in response to an injury and bleeding</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	i.  Often coupled with hyperfibrinolysis, resulting in the rapid dissolving of new blood clots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Will lead to dramatically increased mortality of trauma patients if left unchecked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Tranexamic acid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 commercial preparation of lysine, an amino acid in the body responsible for preventing breakdown of fibrin clots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Significantly decreases patient mortality if administered within 3 hours of the traumatic event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Current recommended dose: 1 g in an IV infusion administered over 10 minutes.</a:t>
            </a: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 name="Shape 943"/>
          <p:cNvSpPr>
            <a:spLocks noGrp="1" noRot="1" noChangeAspect="1"/>
          </p:cNvSpPr>
          <p:nvPr>
            <p:ph type="sldImg"/>
          </p:nvPr>
        </p:nvSpPr>
        <p:spPr>
          <a:prstGeom prst="rect">
            <a:avLst/>
          </a:prstGeom>
        </p:spPr>
        <p:txBody>
          <a:bodyPr/>
          <a:lstStyle/>
          <a:p>
            <a:endParaRPr/>
          </a:p>
        </p:txBody>
      </p:sp>
      <p:sp>
        <p:nvSpPr>
          <p:cNvPr id="944" name="Shape 944"/>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8.	Anticoagulant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Impair the function of clotting or coagulation chemicals in the bloodstream</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Enhance the function of substances in the blood that inhibit clot formation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Prevent formation of clots and growth of existing clots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Do not dissolve existing clots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Heparin and enoxaparin (Lovenox)</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Enhance antithrombin III to inhibit blood coagulation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Treat or prevent:</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Acute coronary syndrome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Deep vein thrombosis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Pulmonary embolus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Enoxaparin as a single IV or SC dose (every 12 hours)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Compatibility of heparin and nitroglycerin and several other infusions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Potential to cause bleeding, thrombocytopenia, and other adverse effects</a:t>
            </a: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8" name="Shape 948"/>
          <p:cNvSpPr>
            <a:spLocks noGrp="1" noRot="1" noChangeAspect="1"/>
          </p:cNvSpPr>
          <p:nvPr>
            <p:ph type="sldImg"/>
          </p:nvPr>
        </p:nvSpPr>
        <p:spPr>
          <a:prstGeom prst="rect">
            <a:avLst/>
          </a:prstGeom>
        </p:spPr>
        <p:txBody>
          <a:bodyPr/>
          <a:lstStyle/>
          <a:p>
            <a:endParaRPr/>
          </a:p>
        </p:txBody>
      </p:sp>
      <p:sp>
        <p:nvSpPr>
          <p:cNvPr id="949" name="Shape 949"/>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Fondaparinux (Arixtra)</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Typically administered to prevent deep vein thrombosis, to treat thrombosis, or during the period immediately following an ST-elevation myocardial infarction to prevent reinfarction.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Warfarin (Coumadin)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Warfarin is a common anticoagulant for treatment or prevention of blood clots.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Works by preventing the production of four different blood clotting factors that use vitamin K.</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Patients are at risk of life-threatening bleeding when warfarin levels are not adequately controlled, following trauma, or when any other hemorrhage occurs.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Certain foods, alcohol, and a variety of medications can increase effects from warfarin.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Warfarin levels are inferred by blood prothrombin time (PT) and international normalized ratio (INR) levels.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	Several treatment options are available if patients taking warfarin develop severe bleeding or require emergency surgery.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vii.	Warfarin can be reversed through administration of vitamin K given as intermittent IV infusions.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Paramedics are not likely to be involved in the decision to reverse warfarin-related coagulopathy.</a:t>
            </a: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3" name="Shape 953"/>
          <p:cNvSpPr>
            <a:spLocks noGrp="1" noRot="1" noChangeAspect="1"/>
          </p:cNvSpPr>
          <p:nvPr>
            <p:ph type="sldImg"/>
          </p:nvPr>
        </p:nvSpPr>
        <p:spPr>
          <a:prstGeom prst="rect">
            <a:avLst/>
          </a:prstGeom>
        </p:spPr>
        <p:txBody>
          <a:bodyPr/>
          <a:lstStyle/>
          <a:p>
            <a:endParaRPr/>
          </a:p>
        </p:txBody>
      </p:sp>
      <p:sp>
        <p:nvSpPr>
          <p:cNvPr id="954" name="Shape 954"/>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9.	Antiplatelet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Used to reduce platelet aggregation to prevent new thrombus formation or extension of an existing thrombus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Aspirin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Oral medication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Treats acute coronary syndrome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Indicated for treatment of stroke once presence of hemorrhage has been excluded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Possibility of aneurysm</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Aspirin has the potential to complicate any condition associated with bleeding.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Rapidly eliminated, but effects last until all platelets are replaced (may take up to 10 days)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Clopidogrel (Plavix) and ticlopidine (Ticlid)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Oral medications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Inhibit platelet aggregation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Clopidogrel: superior to aspirin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Ticlopidine: several adverse effects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Glycoprotein IIb/IIIa inhibitor medications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Include: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Abciximab</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Tirofiban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Eptifibatide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Provide potent platelet inhibition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Administered by IV infusion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Adverse effects: bleeding and thrombocytopenia</a:t>
            </a: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 name="Shape 958"/>
          <p:cNvSpPr>
            <a:spLocks noGrp="1" noRot="1" noChangeAspect="1"/>
          </p:cNvSpPr>
          <p:nvPr>
            <p:ph type="sldImg"/>
          </p:nvPr>
        </p:nvSpPr>
        <p:spPr>
          <a:prstGeom prst="rect">
            <a:avLst/>
          </a:prstGeom>
        </p:spPr>
        <p:txBody>
          <a:bodyPr/>
          <a:lstStyle/>
          <a:p>
            <a:endParaRPr/>
          </a:p>
        </p:txBody>
      </p:sp>
      <p:sp>
        <p:nvSpPr>
          <p:cNvPr id="959" name="Shape 959"/>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10.	Fibrinolytics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Dissolve blood clots in arteries and veins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Administered for emergency treatment of acute myocardial infarction and stroke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Administered in lower doses to open certain vascular catheters that have become occluded by a presumed blood clot</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Can cause life-threatening hemorrhage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Many absolute and relative contraindications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Avoidance of multiple IV attempts and unnecessary trauma in any patient who is a likely candidate for fibrinolytics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f.	Prolonged prehospital time may preclude administration of fibrinolytics.</a:t>
            </a: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3" name="Shape 963"/>
          <p:cNvSpPr>
            <a:spLocks noGrp="1" noRot="1" noChangeAspect="1"/>
          </p:cNvSpPr>
          <p:nvPr>
            <p:ph type="sldImg"/>
          </p:nvPr>
        </p:nvSpPr>
        <p:spPr>
          <a:prstGeom prst="rect">
            <a:avLst/>
          </a:prstGeom>
        </p:spPr>
        <p:txBody>
          <a:bodyPr/>
          <a:lstStyle/>
          <a:p>
            <a:endParaRPr/>
          </a:p>
        </p:txBody>
      </p:sp>
      <p:sp>
        <p:nvSpPr>
          <p:cNvPr id="964" name="Shape 964"/>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600" b="1">
                <a:latin typeface="Times New Roman"/>
                <a:ea typeface="Times New Roman"/>
                <a:cs typeface="Times New Roman"/>
                <a:sym typeface="Times New Roman"/>
              </a:defRPr>
            </a:pPr>
            <a:r>
              <a:t>F.	Medications used for neurologic conditions</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1.	Opioid (narcotic) medications that act as analgesics in the prehospital setting</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They are effective at eliminating or reducing pain.</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Naloxone is a powerful reversal agent.</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c.	Benzodiazepine medications treat persistent seizure activity.</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Also work for sedation and treatment of anxiety</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2.	Opioid analgesic medications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Stimulate opioid receptors in the body to relieve or prevent pain</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Also suppress cough reflex</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Known to cause tolerance, cross-tolerance, and addiction</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Patients who receive opioid substances on a long-term basis often require high doses for relief of pain.</a:t>
            </a:r>
          </a:p>
          <a:p>
            <a:pPr marL="228600" indent="6858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May experience withdrawal symptoms if opioid reversal is required</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c.	Can cause profound sedation, respiratory depression, and apnea when excessive doses are administered</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Other adverse effects include:</a:t>
            </a:r>
          </a:p>
          <a:p>
            <a:pPr marL="228600" indent="6858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Hypotension</a:t>
            </a:r>
          </a:p>
          <a:p>
            <a:pPr marL="228600" indent="6858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Bradycardia</a:t>
            </a:r>
          </a:p>
          <a:p>
            <a:pPr marL="228600" indent="6858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(c)	Palpitations</a:t>
            </a:r>
          </a:p>
          <a:p>
            <a:pPr marL="228600" indent="6858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(d)	Dysrhythmias</a:t>
            </a:r>
          </a:p>
          <a:p>
            <a:pPr marL="228600" indent="6858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(e)	Noncardiogenic pulmonary edema</a:t>
            </a: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8" name="Shape 968"/>
          <p:cNvSpPr>
            <a:spLocks noGrp="1" noRot="1" noChangeAspect="1"/>
          </p:cNvSpPr>
          <p:nvPr>
            <p:ph type="sldImg"/>
          </p:nvPr>
        </p:nvSpPr>
        <p:spPr>
          <a:prstGeom prst="rect">
            <a:avLst/>
          </a:prstGeom>
        </p:spPr>
        <p:txBody>
          <a:bodyPr/>
          <a:lstStyle/>
          <a:p>
            <a:endParaRPr/>
          </a:p>
        </p:txBody>
      </p:sp>
      <p:sp>
        <p:nvSpPr>
          <p:cNvPr id="969" name="Shape 969"/>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Morphine sulfate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Used frequently in EMS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Known to cause nausea or vomiting in up to 60% of patients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Use caution when administering to patients who are unable to protect their airway.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May produce a histamine release that causes itching, flushing, and diaphoresis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Fentanyl (Sublimaze)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Generally not as prone to causing hypotension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Does not have the same risk of nausea and histamine release as morphine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Can be administered intranasally</a:t>
            </a: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Shape 973"/>
          <p:cNvSpPr>
            <a:spLocks noGrp="1" noRot="1" noChangeAspect="1"/>
          </p:cNvSpPr>
          <p:nvPr>
            <p:ph type="sldImg"/>
          </p:nvPr>
        </p:nvSpPr>
        <p:spPr>
          <a:prstGeom prst="rect">
            <a:avLst/>
          </a:prstGeom>
        </p:spPr>
        <p:txBody>
          <a:bodyPr/>
          <a:lstStyle/>
          <a:p>
            <a:endParaRPr/>
          </a:p>
        </p:txBody>
      </p:sp>
      <p:sp>
        <p:nvSpPr>
          <p:cNvPr id="974" name="Shape 974"/>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3.	Opiate antagonist medication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Naloxone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This is used to reverse the effects of excessive opioid chemicals in the body.</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Competes with opioid chemicals at opioid receptor sites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Efficacy is dose dependent.</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Large doses are often required to reverse the effects of potent opioid chemicals.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Duration is less than that of many opioid chemicals.</a:t>
            </a:r>
          </a:p>
          <a:p>
            <a:pPr marL="228600" indent="914400">
              <a:spcBef>
                <a:spcPts val="300"/>
              </a:spcBef>
              <a:tabLst>
                <a:tab pos="457200" algn="l"/>
                <a:tab pos="914400" algn="l"/>
                <a:tab pos="1371600" algn="l"/>
              </a:tabLst>
              <a:defRPr>
                <a:latin typeface="Times New Roman"/>
                <a:ea typeface="Times New Roman"/>
                <a:cs typeface="Times New Roman"/>
                <a:sym typeface="Times New Roman"/>
              </a:defRPr>
            </a:pPr>
            <a:r>
              <a:t>(1)	Severe opioid overdose requires repeated naloxone administration or continuous IV infusion.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Only administer enough to correct life-threatening conditions.</a:t>
            </a: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8" name="Shape 978"/>
          <p:cNvSpPr>
            <a:spLocks noGrp="1" noRot="1" noChangeAspect="1"/>
          </p:cNvSpPr>
          <p:nvPr>
            <p:ph type="sldImg"/>
          </p:nvPr>
        </p:nvSpPr>
        <p:spPr>
          <a:prstGeom prst="rect">
            <a:avLst/>
          </a:prstGeom>
        </p:spPr>
        <p:txBody>
          <a:bodyPr/>
          <a:lstStyle/>
          <a:p>
            <a:endParaRPr/>
          </a:p>
        </p:txBody>
      </p:sp>
      <p:sp>
        <p:nvSpPr>
          <p:cNvPr id="979" name="Shape 979"/>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4.	Phenytoin (Dilantin) and fosphenytoin (Cerebyx)</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Administered to prevent seizure activity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May be received on a long-term basis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Administered by IV infusion, usually for 10 to 30 minutes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Decrease the potential for seizure activity by: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Altering sodium channels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Limiting cellular sodium in portions of the central nervous system</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Fewer adverse effects from fosphenytoin than phenytoin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Both medications can cause a variety of adverse effects.</a:t>
            </a: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 name="Shape 983"/>
          <p:cNvSpPr>
            <a:spLocks noGrp="1" noRot="1" noChangeAspect="1"/>
          </p:cNvSpPr>
          <p:nvPr>
            <p:ph type="sldImg"/>
          </p:nvPr>
        </p:nvSpPr>
        <p:spPr>
          <a:prstGeom prst="rect">
            <a:avLst/>
          </a:prstGeom>
        </p:spPr>
        <p:txBody>
          <a:bodyPr/>
          <a:lstStyle/>
          <a:p>
            <a:endParaRPr/>
          </a:p>
        </p:txBody>
      </p:sp>
      <p:sp>
        <p:nvSpPr>
          <p:cNvPr id="984" name="Shape 984"/>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rPr dirty="0"/>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dirty="0"/>
          </a:p>
          <a:p>
            <a:pPr marL="228600" indent="-228600">
              <a:spcBef>
                <a:spcPts val="600"/>
              </a:spcBef>
              <a:tabLst>
                <a:tab pos="228600" algn="l"/>
              </a:tabLst>
              <a:defRPr sz="1600" b="1">
                <a:latin typeface="Times New Roman"/>
                <a:ea typeface="Times New Roman"/>
                <a:cs typeface="Times New Roman"/>
                <a:sym typeface="Times New Roman"/>
              </a:defRPr>
            </a:pPr>
            <a:r>
              <a:rPr dirty="0"/>
              <a:t>G.	Medications affecting the gastrointestinal system</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1.	Histamine-2 receptor antagonists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a.	Decrease acid secretion in the stomach</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err="1"/>
              <a:t>i</a:t>
            </a:r>
            <a:r>
              <a:rPr dirty="0"/>
              <a:t>.	Prevent histamine from stimulating receptor sites on parietal cells in the stomach</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ii.	Acid reduction, protection against ulcers, GI bleeding, acid-aspiration pneumonitis, and a variety of other related conditions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b.	Include:</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err="1"/>
              <a:t>i</a:t>
            </a:r>
            <a:r>
              <a:rPr dirty="0"/>
              <a:t>.	Ranitidine (Zantac)</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ii.	Cimetidine (Tagamet)</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rPr dirty="0"/>
              <a:t>iii.	Famotidine (Pepcid)</a:t>
            </a: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8" name="Shape 988"/>
          <p:cNvSpPr>
            <a:spLocks noGrp="1" noRot="1" noChangeAspect="1"/>
          </p:cNvSpPr>
          <p:nvPr>
            <p:ph type="sldImg"/>
          </p:nvPr>
        </p:nvSpPr>
        <p:spPr>
          <a:prstGeom prst="rect">
            <a:avLst/>
          </a:prstGeom>
        </p:spPr>
        <p:txBody>
          <a:bodyPr/>
          <a:lstStyle/>
          <a:p>
            <a:endParaRPr/>
          </a:p>
        </p:txBody>
      </p:sp>
      <p:sp>
        <p:nvSpPr>
          <p:cNvPr id="989" name="Shape 989"/>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2.	Antiemetic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Used to treat nausea and vomiting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Vomiting can dramatically worsen many serious medical conditions.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May cause Mallory-Weiss tear, leading to GI bleeding</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May raise intracranial and intraocular pressure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May cause pulmonary aspiration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May be lethal if combined with aspiration of activated charcoal</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Promethazine (Phenergan) and prochlorperazine (Compazine)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These medications have antiemetic and antipsychotic properties.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Both medications can be given orally or via IV.</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A number of adverse effects are related to IV administration.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May be diluted in a large syringe and administered over 1 to 2 minutes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Ideally, should be diluted in 50 mL of normal saline and administered for 10 minutes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Promethazine is known to cause tissue injury during IV administration.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Prochlorperazine is known to cause hypotension if administered rapidly.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	Dystonic reactions are possible, causing unusual muscle activity and significant patient discomfort.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vii.	Many other potential adverse effects are possible.</a:t>
            </a: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 name="Shape 993"/>
          <p:cNvSpPr>
            <a:spLocks noGrp="1" noRot="1" noChangeAspect="1"/>
          </p:cNvSpPr>
          <p:nvPr>
            <p:ph type="sldImg"/>
          </p:nvPr>
        </p:nvSpPr>
        <p:spPr>
          <a:prstGeom prst="rect">
            <a:avLst/>
          </a:prstGeom>
        </p:spPr>
        <p:txBody>
          <a:bodyPr/>
          <a:lstStyle/>
          <a:p>
            <a:endParaRPr/>
          </a:p>
        </p:txBody>
      </p:sp>
      <p:sp>
        <p:nvSpPr>
          <p:cNvPr id="994" name="Shape 994"/>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Metoclopramide (Reglan)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Increases GI motility by enhancing the effects of ACh at receptor sites in the upper GI tract</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Promotes gastric emptying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Can administered orally, by slow IV injection, and by IV infusion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Dystonic reactions are possible.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5-HT3 receptor antagonists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The 5-HT3 receptors play a prominent role in activation of vomiting center of the brain.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These medications prevent certain mechanisms that induce vomiting.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They include:</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Ondansetron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Granisetron (Kytril)</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Dolasetron (Anzemet)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They are available in oral and IV preparations.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Adverse effects are minimal.</a:t>
            </a: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8" name="Shape 998"/>
          <p:cNvSpPr>
            <a:spLocks noGrp="1" noRot="1" noChangeAspect="1"/>
          </p:cNvSpPr>
          <p:nvPr>
            <p:ph type="sldImg"/>
          </p:nvPr>
        </p:nvSpPr>
        <p:spPr>
          <a:prstGeom prst="rect">
            <a:avLst/>
          </a:prstGeom>
        </p:spPr>
        <p:txBody>
          <a:bodyPr/>
          <a:lstStyle/>
          <a:p>
            <a:endParaRPr/>
          </a:p>
        </p:txBody>
      </p:sp>
      <p:sp>
        <p:nvSpPr>
          <p:cNvPr id="999" name="Shape 999"/>
          <p:cNvSpPr>
            <a:spLocks noGrp="1"/>
          </p:cNvSpPr>
          <p:nvPr>
            <p:ph type="body" sz="quarter" idx="1"/>
          </p:nvPr>
        </p:nvSpPr>
        <p:spPr>
          <a:prstGeom prst="rect">
            <a:avLst/>
          </a:prstGeom>
        </p:spPr>
        <p:txBody>
          <a:bodyPr/>
          <a:lstStyle/>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3.	Octreotide (Sandostatin)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Not routinely administered in the prehospital setting</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 synthetic version of somatostatin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Decreases secretion of insulin, glucagon, growth hormones, and various other chemicals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Has many potential uses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Wide variety of adverse effects</a:t>
            </a: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 name="Shape 1003"/>
          <p:cNvSpPr>
            <a:spLocks noGrp="1" noRot="1" noChangeAspect="1"/>
          </p:cNvSpPr>
          <p:nvPr>
            <p:ph type="sldImg"/>
          </p:nvPr>
        </p:nvSpPr>
        <p:spPr>
          <a:prstGeom prst="rect">
            <a:avLst/>
          </a:prstGeom>
        </p:spPr>
        <p:txBody>
          <a:bodyPr/>
          <a:lstStyle/>
          <a:p>
            <a:endParaRPr/>
          </a:p>
        </p:txBody>
      </p:sp>
      <p:sp>
        <p:nvSpPr>
          <p:cNvPr id="1004" name="Shape 1004"/>
          <p:cNvSpPr>
            <a:spLocks noGrp="1"/>
          </p:cNvSpPr>
          <p:nvPr>
            <p:ph type="body" sz="quarter" idx="1"/>
          </p:nvPr>
        </p:nvSpPr>
        <p:spPr>
          <a:prstGeom prst="rect">
            <a:avLst/>
          </a:prstGeom>
        </p:spPr>
        <p:txBody>
          <a:bodyPr/>
          <a:lstStyle/>
          <a:p>
            <a:pPr marL="228600" indent="-228600">
              <a:spcBef>
                <a:spcPts val="600"/>
              </a:spcBef>
              <a:tabLst>
                <a:tab pos="228600" algn="l"/>
              </a:tabLst>
              <a:defRPr sz="1400">
                <a:latin typeface="Times New Roman"/>
                <a:ea typeface="Times New Roman"/>
                <a:cs typeface="Times New Roman"/>
                <a:sym typeface="Times New Roman"/>
              </a:defRPr>
            </a:pPr>
            <a:r>
              <a:t>Lecture Outline</a:t>
            </a:r>
          </a:p>
          <a:p>
            <a:pPr marL="228600" indent="-228600">
              <a:spcBef>
                <a:spcPts val="600"/>
              </a:spcBef>
              <a:tabLst>
                <a:tab pos="228600" algn="l"/>
              </a:tabLst>
              <a:defRPr sz="1400" b="1">
                <a:latin typeface="Times New Roman"/>
                <a:ea typeface="Times New Roman"/>
                <a:cs typeface="Times New Roman"/>
                <a:sym typeface="Times New Roman"/>
              </a:defRPr>
            </a:pPr>
            <a:endParaRPr/>
          </a:p>
          <a:p>
            <a:pPr marL="228600" indent="-228600">
              <a:spcBef>
                <a:spcPts val="600"/>
              </a:spcBef>
              <a:tabLst>
                <a:tab pos="228600" algn="l"/>
              </a:tabLst>
              <a:defRPr sz="1600" b="1">
                <a:latin typeface="Times New Roman"/>
                <a:ea typeface="Times New Roman"/>
                <a:cs typeface="Times New Roman"/>
                <a:sym typeface="Times New Roman"/>
              </a:defRPr>
            </a:pPr>
            <a:r>
              <a:t>H.	Miscellaneous medications used in the prehospital setting</a:t>
            </a:r>
          </a:p>
          <a:p>
            <a:pPr marL="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1.	Acetaminophen (Tylenol, APAP)</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a.	Has antipyretic (fever reduction) and mild analgesic properties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b.	May be administered to:</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Be an adjunct to other analgesic medications</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ii.	Reduce discomfort by treating fever symptoms</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iii.	Prevent febrile seizures in pediatric patients</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c.	Available as a tablet, capsule, liquid, and rectal suppository</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Oral administration should be avoided in patients with high risk of seizures or airway compromise</a:t>
            </a:r>
          </a:p>
          <a:p>
            <a:pPr marL="228600" indent="2286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d.	Rare adverse effects</a:t>
            </a:r>
          </a:p>
          <a:p>
            <a:pPr marL="228600" indent="457200">
              <a:spcBef>
                <a:spcPts val="300"/>
              </a:spcBef>
              <a:tabLst>
                <a:tab pos="457200" algn="l"/>
                <a:tab pos="914400" algn="l"/>
                <a:tab pos="1371600" algn="l"/>
                <a:tab pos="1828800" algn="l"/>
              </a:tabLst>
              <a:defRPr sz="1400">
                <a:latin typeface="Times New Roman"/>
                <a:ea typeface="Times New Roman"/>
                <a:cs typeface="Times New Roman"/>
                <a:sym typeface="Times New Roman"/>
              </a:defRPr>
            </a:pPr>
            <a:r>
              <a:t>i.	Elevated levels can cause severe, potentially fatal liver damage.</a:t>
            </a: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8" name="Shape 1008"/>
          <p:cNvSpPr>
            <a:spLocks noGrp="1" noRot="1" noChangeAspect="1"/>
          </p:cNvSpPr>
          <p:nvPr>
            <p:ph type="sldImg"/>
          </p:nvPr>
        </p:nvSpPr>
        <p:spPr>
          <a:prstGeom prst="rect">
            <a:avLst/>
          </a:prstGeom>
        </p:spPr>
        <p:txBody>
          <a:bodyPr/>
          <a:lstStyle/>
          <a:p>
            <a:endParaRPr/>
          </a:p>
        </p:txBody>
      </p:sp>
      <p:sp>
        <p:nvSpPr>
          <p:cNvPr id="1009" name="Shape 1009"/>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2.	Calcium preparations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Calcium can be used for or as the following: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An antidote to calcium channel blocker overdose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Treatment of magnesium (sulfate) toxicity</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Prevention of dysrhythmia during severe hyperkalemia</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Calcium repletion in patients with hypocalcemia</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Calcium restoration after hydrofluoric acid exposure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	Pretreatment to prevent hypotension associated with IV verapamil administration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Calcium is not indicated for routine use during cardiac arrest resuscitation.</a:t>
            </a: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 name="Shape 1013"/>
          <p:cNvSpPr>
            <a:spLocks noGrp="1" noRot="1" noChangeAspect="1"/>
          </p:cNvSpPr>
          <p:nvPr>
            <p:ph type="sldImg"/>
          </p:nvPr>
        </p:nvSpPr>
        <p:spPr>
          <a:prstGeom prst="rect">
            <a:avLst/>
          </a:prstGeom>
        </p:spPr>
        <p:txBody>
          <a:bodyPr/>
          <a:lstStyle/>
          <a:p>
            <a:endParaRPr/>
          </a:p>
        </p:txBody>
      </p:sp>
      <p:sp>
        <p:nvSpPr>
          <p:cNvPr id="1014" name="Shape 1014"/>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IV calcium is available as calcium chloride and calcium gluconate.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Both medications are irritating to blood vessels.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They should be diluted for slow IV infusion.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Carefully monitor IV catheter sites to avoid extravasation.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Avoid SC or IM administration.</a:t>
            </a: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 name="Shape 1018"/>
          <p:cNvSpPr>
            <a:spLocks noGrp="1" noRot="1" noChangeAspect="1"/>
          </p:cNvSpPr>
          <p:nvPr>
            <p:ph type="sldImg"/>
          </p:nvPr>
        </p:nvSpPr>
        <p:spPr>
          <a:prstGeom prst="rect">
            <a:avLst/>
          </a:prstGeom>
        </p:spPr>
        <p:txBody>
          <a:bodyPr/>
          <a:lstStyle/>
          <a:p>
            <a:endParaRPr/>
          </a:p>
        </p:txBody>
      </p:sp>
      <p:sp>
        <p:nvSpPr>
          <p:cNvPr id="1019" name="Shape 1019"/>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3.	Dextrose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Used for known or presumptive hypoglycemia</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Administered through a large-bore IV catheter</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Continually observe for signs of infiltration.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Confirm IV placement with an adequate flush or free-flowing IV fluid before administering dextrose.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Initial dose for moderate to severe hypoglycemia: 25 g of a 50% dextrose solution for a total volume of 50 mL</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Children receive weight-based doses of a 25% dextrose solution.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Infants receive weight-based doses of a 10% dextrose solution.</a:t>
            </a: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3" name="Shape 1023"/>
          <p:cNvSpPr>
            <a:spLocks noGrp="1" noRot="1" noChangeAspect="1"/>
          </p:cNvSpPr>
          <p:nvPr>
            <p:ph type="sldImg"/>
          </p:nvPr>
        </p:nvSpPr>
        <p:spPr>
          <a:prstGeom prst="rect">
            <a:avLst/>
          </a:prstGeom>
        </p:spPr>
        <p:txBody>
          <a:bodyPr/>
          <a:lstStyle/>
          <a:p>
            <a:endParaRPr/>
          </a:p>
        </p:txBody>
      </p:sp>
      <p:sp>
        <p:nvSpPr>
          <p:cNvPr id="1024" name="Shape 1024"/>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4.	Diphenhydramine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Frequently used by EMS providers for a variety of clinical situations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 competitive histamine-1 receptor antagonist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Prevents receptor activation by histamine released during various medical conditions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Used for:</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Treatment of anaphylaxis in conjunction with other medications and interventions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Sole treatment of mild allergic or immune-mediated medication reactions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Mild sedative purposes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Mild antitussive purposes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Treatment of dystonic reaction or extrapyramidal symptoms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	Treatment of pruritus from an unknown cause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vii.	Drying of the mucous membranes in patients with symptomatic rhinorrhea</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Typically administered by IV or IM</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Capsule, tablet, and liquid preparations are also available.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Adverse effects generally limited to:</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Mild sedation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Palpitations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Anxiety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f.	Possible toxicity and death following overdose</a:t>
            </a: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Shape 1028"/>
          <p:cNvSpPr>
            <a:spLocks noGrp="1" noRot="1" noChangeAspect="1"/>
          </p:cNvSpPr>
          <p:nvPr>
            <p:ph type="sldImg"/>
          </p:nvPr>
        </p:nvSpPr>
        <p:spPr>
          <a:prstGeom prst="rect">
            <a:avLst/>
          </a:prstGeom>
        </p:spPr>
        <p:txBody>
          <a:bodyPr/>
          <a:lstStyle/>
          <a:p>
            <a:endParaRPr/>
          </a:p>
        </p:txBody>
      </p:sp>
      <p:sp>
        <p:nvSpPr>
          <p:cNvPr id="1029" name="Shape 1029"/>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5.	Glucagon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Naturally occurring peptide, manufactured commercially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May be used for treatment of hypoglycemia</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Useful when IV access cannot be obtained in diabetic patients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Glucose production takes: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5 to 20 minutes following IV administration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30 minutes following IM administration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IV dextrose preferred for hypoglycemia</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May be used: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To provide increased heart rate and contractility following a beta-adrenergic antagonist overdose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In treatment of severe calcium channel blocker overdoses</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Both situations require large amounts of glucagon.</a:t>
            </a:r>
          </a:p>
          <a:p>
            <a:pPr marL="228600" indent="6858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Reconstitution of glucagon with sterile water if more than one vial will be administered</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May be administered when a foreign body or large food particle lodges in the esophagus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Relaxes the smooth muscle in the GI tract</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Should be used for this reason only after consultation with medical control</a:t>
            </a: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Shape 1033"/>
          <p:cNvSpPr>
            <a:spLocks noGrp="1" noRot="1" noChangeAspect="1"/>
          </p:cNvSpPr>
          <p:nvPr>
            <p:ph type="sldImg"/>
          </p:nvPr>
        </p:nvSpPr>
        <p:spPr>
          <a:prstGeom prst="rect">
            <a:avLst/>
          </a:prstGeom>
        </p:spPr>
        <p:txBody>
          <a:bodyPr/>
          <a:lstStyle/>
          <a:p>
            <a:endParaRPr/>
          </a:p>
        </p:txBody>
      </p:sp>
      <p:sp>
        <p:nvSpPr>
          <p:cNvPr id="1034" name="Shape 1034"/>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6.	Ketorolac</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May be used as an alternative or adjunct to opioid analgesic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An NSAID that inhibits prostaglandin synthesis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Typically administered via IV or IM route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Oral forms are available.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Adverse effects: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GI irritation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Headache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Pain at administration site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e.	No administration to patients susceptible to GI bleeding</a:t>
            </a: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8" name="Shape 1038"/>
          <p:cNvSpPr>
            <a:spLocks noGrp="1" noRot="1" noChangeAspect="1"/>
          </p:cNvSpPr>
          <p:nvPr>
            <p:ph type="sldImg"/>
          </p:nvPr>
        </p:nvSpPr>
        <p:spPr>
          <a:prstGeom prst="rect">
            <a:avLst/>
          </a:prstGeom>
        </p:spPr>
        <p:txBody>
          <a:bodyPr/>
          <a:lstStyle/>
          <a:p>
            <a:endParaRPr/>
          </a:p>
        </p:txBody>
      </p:sp>
      <p:sp>
        <p:nvSpPr>
          <p:cNvPr id="1039" name="Shape 1039"/>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rPr dirty="0"/>
              <a:t>Lecture Outline</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dirty="0"/>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7.	Magnesium sulfate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a.	Magnesium sulfate is an IV electrolyte medication.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b.	It is used for:</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Emergency treatment of </a:t>
            </a:r>
            <a:r>
              <a:rPr dirty="0" err="1"/>
              <a:t>torsades</a:t>
            </a:r>
            <a:r>
              <a:rPr dirty="0"/>
              <a:t> de pointes or similar ventricular dysrhythmia</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Correction of known or presumptive hypomagnesemia</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Prevention or treatment of seizures in pregnant patients with preeclampsia or eclampsia</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iv.	Adjunctive treatment with bronchodilators and other treatments for severe, refractory asthma</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c.	For cardiac arrest situations, 1 to 2 g of magnesium sulfate can be given by slow IV push for 1 to 2 minutes.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d.	In other emergency situations, magnesium sulfate is administered as an IV infusion for at least 5 minutes.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Slower infusion rates are preferred in patients in less critical condition.</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e.	Magnesium sulfate replaces magnesium deficiencies in the body.</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f.	Magnesium sulfate is essential for the movement of other electrolytes.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g.	It relaxes various smooth muscle tissues.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h.	Excessive doses may lead to:</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Respiratory depression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	Decreased muscle tone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a:t>iii.	Loss of deep tendon reflexes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rPr dirty="0" err="1"/>
              <a:t>i</a:t>
            </a:r>
            <a:r>
              <a:rPr dirty="0"/>
              <a:t>.	Toxic effects are treated by discontinuing the infusion and administering an IV calcium preparation.</a:t>
            </a: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3" name="Shape 1043"/>
          <p:cNvSpPr>
            <a:spLocks noGrp="1" noRot="1" noChangeAspect="1"/>
          </p:cNvSpPr>
          <p:nvPr>
            <p:ph type="sldImg"/>
          </p:nvPr>
        </p:nvSpPr>
        <p:spPr>
          <a:prstGeom prst="rect">
            <a:avLst/>
          </a:prstGeom>
        </p:spPr>
        <p:txBody>
          <a:bodyPr/>
          <a:lstStyle/>
          <a:p>
            <a:endParaRPr/>
          </a:p>
        </p:txBody>
      </p:sp>
      <p:sp>
        <p:nvSpPr>
          <p:cNvPr id="1044" name="Shape 1044"/>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8.	Sodium bicarbonate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An alkalinizing agent</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Used to:</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Raise the blood pH in patients with a severe metabolic acidosis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Stabilize profound hyperkalemia in an emergency situation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Provide cardiac cell membrane stabilization following tricyclic antidepressant overdose</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Promote urinary excretion of salicylate chemicals and certain tissue waste products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v.	Replace bicarbonate lost due to various medical conditions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Can be administered by rapid IV push or added to IV fluids for intermittent or continuous infusion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Evaluate incompatibility when administered in the same IV tubing as other medications.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Effects of excessive administration:</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Fluid volume overload</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	Alkalosis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iii.	Numerous electrolyte abnormalities</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iv.	Cerebral and pulmonary edema</a:t>
            </a: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 name="Shape 1048"/>
          <p:cNvSpPr>
            <a:spLocks noGrp="1" noRot="1" noChangeAspect="1"/>
          </p:cNvSpPr>
          <p:nvPr>
            <p:ph type="sldImg"/>
          </p:nvPr>
        </p:nvSpPr>
        <p:spPr>
          <a:prstGeom prst="rect">
            <a:avLst/>
          </a:prstGeom>
        </p:spPr>
        <p:txBody>
          <a:bodyPr/>
          <a:lstStyle/>
          <a:p>
            <a:endParaRPr/>
          </a:p>
        </p:txBody>
      </p:sp>
      <p:sp>
        <p:nvSpPr>
          <p:cNvPr id="1049" name="Shape 1049"/>
          <p:cNvSpPr>
            <a:spLocks noGrp="1"/>
          </p:cNvSpPr>
          <p:nvPr>
            <p:ph type="body" sz="quarter" idx="1"/>
          </p:nvPr>
        </p:nvSpPr>
        <p:spPr>
          <a:prstGeom prst="rect">
            <a:avLst/>
          </a:prstGeom>
        </p:spPr>
        <p:txBody>
          <a:bodyPr/>
          <a:lstStyle/>
          <a:p>
            <a:pPr>
              <a:spcBef>
                <a:spcPts val="600"/>
              </a:spcBef>
              <a:tabLst>
                <a:tab pos="457200" algn="l"/>
                <a:tab pos="914400" algn="l"/>
                <a:tab pos="1371600" algn="l"/>
                <a:tab pos="1828800" algn="l"/>
              </a:tabLst>
              <a:defRPr>
                <a:latin typeface="Times New Roman"/>
                <a:ea typeface="Times New Roman"/>
                <a:cs typeface="Times New Roman"/>
                <a:sym typeface="Times New Roman"/>
              </a:defRPr>
            </a:pPr>
            <a:r>
              <a:t>Lecture Outline</a:t>
            </a: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endParaRPr/>
          </a:p>
          <a:p>
            <a:pPr marL="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9.	Thiamine</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a.	A commercial medication preparation of vitamin B</a:t>
            </a:r>
            <a:r>
              <a:rPr baseline="-25000"/>
              <a:t>1</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b.	Used to correct a presumptive thiamine deficiency before dextrose administration in patients who are malnourished or who consume alcohol on a long-term basis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c.	Usually administered by the IV route in the prehospital setting</a:t>
            </a:r>
          </a:p>
          <a:p>
            <a:pPr marL="228600" indent="457200">
              <a:spcBef>
                <a:spcPts val="300"/>
              </a:spcBef>
              <a:tabLst>
                <a:tab pos="457200" algn="l"/>
                <a:tab pos="914400" algn="l"/>
                <a:tab pos="1371600" algn="l"/>
                <a:tab pos="1828800" algn="l"/>
              </a:tabLst>
              <a:defRPr>
                <a:latin typeface="Times New Roman"/>
                <a:ea typeface="Times New Roman"/>
                <a:cs typeface="Times New Roman"/>
                <a:sym typeface="Times New Roman"/>
              </a:defRPr>
            </a:pPr>
            <a:r>
              <a:t>i.	IV push or added to IV fluids</a:t>
            </a:r>
          </a:p>
          <a:p>
            <a:pPr marL="228600" indent="228600">
              <a:spcBef>
                <a:spcPts val="300"/>
              </a:spcBef>
              <a:tabLst>
                <a:tab pos="457200" algn="l"/>
                <a:tab pos="914400" algn="l"/>
                <a:tab pos="1371600" algn="l"/>
                <a:tab pos="1828800" algn="l"/>
              </a:tabLst>
              <a:defRPr>
                <a:latin typeface="Times New Roman"/>
                <a:ea typeface="Times New Roman"/>
                <a:cs typeface="Times New Roman"/>
                <a:sym typeface="Times New Roman"/>
              </a:defRPr>
            </a:pPr>
            <a:r>
              <a:t>d.	Unlikely toxic and adverse effects when therapeutic doses are administered</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3852909B-09F8-4BD5-AF55-A665955BBD60}" type="datetimeFigureOut">
              <a:rPr lang="en-US" dirty="0"/>
              <a:t>5/1/2022</a:t>
            </a:fld>
            <a:endParaRPr lang="en-US" dirty="0"/>
          </a:p>
        </p:txBody>
      </p:sp>
      <p:sp>
        <p:nvSpPr>
          <p:cNvPr id="5" name="Footer Placeholder 4"/>
          <p:cNvSpPr>
            <a:spLocks noGrp="1"/>
          </p:cNvSpPr>
          <p:nvPr>
            <p:ph type="ftr" sz="quarter" idx="11"/>
          </p:nvPr>
        </p:nvSpPr>
        <p:spPr>
          <a:xfrm>
            <a:off x="533401" y="5936189"/>
            <a:ext cx="4021666" cy="365125"/>
          </a:xfrm>
        </p:spPr>
        <p:txBody>
          <a:bodyPr/>
          <a:lstStyle/>
          <a:p>
            <a:endParaRPr lang="en-US" dirty="0"/>
          </a:p>
        </p:txBody>
      </p:sp>
      <p:sp>
        <p:nvSpPr>
          <p:cNvPr id="6" name="Slide Number Placeholder 5"/>
          <p:cNvSpPr>
            <a:spLocks noGrp="1"/>
          </p:cNvSpPr>
          <p:nvPr>
            <p:ph type="sldNum" sz="quarter" idx="12"/>
          </p:nvPr>
        </p:nvSpPr>
        <p:spPr>
          <a:xfrm>
            <a:off x="7010399" y="2750337"/>
            <a:ext cx="1370293" cy="1356442"/>
          </a:xfr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546551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B6A65E-2E7B-45D1-A4B9-0680C068B11A}" type="datetimeFigureOut">
              <a:rPr lang="en-US" dirty="0"/>
              <a:t>5/1/2022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404495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65810" y="5936188"/>
            <a:ext cx="2057400" cy="365125"/>
          </a:xfrm>
        </p:spPr>
        <p:txBody>
          <a:bodyPr/>
          <a:lstStyle/>
          <a:p>
            <a:fld id="{AC75D96E-8D7E-422E-A2A8-D28C1B4E7B86}" type="datetimeFigureOut">
              <a:rPr lang="en-US" dirty="0"/>
              <a:t>5/1/2022</a:t>
            </a:fld>
            <a:endParaRPr lang="en-US" dirty="0"/>
          </a:p>
        </p:txBody>
      </p:sp>
      <p:sp>
        <p:nvSpPr>
          <p:cNvPr id="5" name="Footer Placeholder 4"/>
          <p:cNvSpPr>
            <a:spLocks noGrp="1"/>
          </p:cNvSpPr>
          <p:nvPr>
            <p:ph type="ftr" sz="quarter" idx="11"/>
          </p:nvPr>
        </p:nvSpPr>
        <p:spPr>
          <a:xfrm>
            <a:off x="533400" y="5936189"/>
            <a:ext cx="4834673" cy="365125"/>
          </a:xfrm>
        </p:spPr>
        <p:txBody>
          <a:bodyPr/>
          <a:lstStyle/>
          <a:p>
            <a:endParaRPr lang="en-US" dirty="0"/>
          </a:p>
        </p:txBody>
      </p:sp>
      <p:sp>
        <p:nvSpPr>
          <p:cNvPr id="6" name="Slide Number Placeholder 5"/>
          <p:cNvSpPr>
            <a:spLocks noGrp="1"/>
          </p:cNvSpPr>
          <p:nvPr>
            <p:ph type="sldNum" sz="quarter" idx="12"/>
          </p:nvPr>
        </p:nvSpPr>
        <p:spPr>
          <a:xfrm>
            <a:off x="7856438" y="2869896"/>
            <a:ext cx="1149836" cy="1090789"/>
          </a:xfr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4264397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A3118-2D63-46DE-A5FD-62B7769B1823}" type="datetimeFigureOut">
              <a:rPr lang="en-US" dirty="0"/>
              <a:t>5/1/2022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553022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3CA95C9-E353-4D5F-9DEE-820E2A1F9C49}" type="datetimeFigureOut">
              <a:rPr lang="en-US" dirty="0"/>
              <a:t>5/1/2022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385258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055670-3E6A-43D3-8215-C1C48E0C9650}" type="datetimeFigureOut">
              <a:rPr lang="en-US" dirty="0"/>
              <a:t>5/1/2022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034583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print">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CCE34154-F461-49B9-A649-5772D9210BB9}" type="datetimeFigureOut">
              <a:rPr lang="en-US" dirty="0"/>
              <a:t>5/1/2022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4079021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CA1323-B5E5-4968-904B-943CFA4A926F}" type="datetimeFigureOut">
              <a:rPr lang="en-US" dirty="0"/>
              <a:t>5/1/2022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046503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842EE3-1862-478D-ABFA-CE4447D28533}" type="datetimeFigureOut">
              <a:rPr lang="en-US" dirty="0"/>
              <a:t>5/1/2022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4116768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EF0DD0-2A6F-4F79-890C-FFB39C5316A3}" type="datetimeFigureOut">
              <a:rPr lang="en-US" dirty="0"/>
              <a:t>5/1/2022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11310"/>
            <a:ext cx="1149836" cy="1090789"/>
          </a:xfr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551214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8D6FD3-7618-407B-9AD1-F22D2D250FF2}" type="datetimeFigureOut">
              <a:rPr lang="en-US" dirty="0"/>
              <a:t>5/1/2022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11616"/>
            <a:ext cx="1149836" cy="1090789"/>
          </a:xfr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7466956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4685AEE-FEBA-4707-9A7F-B8CF33FA2E44}" type="datetimeFigureOut">
              <a:rPr lang="en-US" dirty="0"/>
              <a:t>5/1/2022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09926"/>
            <a:ext cx="1149836" cy="1090789"/>
          </a:xfrm>
        </p:spPr>
        <p:txBody>
          <a:bodyPr/>
          <a:lstStyle/>
          <a:p>
            <a:fld id="{86CB4B4D-7CA3-9044-876B-883B54F8677D}" type="slidenum">
              <a:rPr lang="en-US" smtClean="0"/>
              <a:t>‹#›</a:t>
            </a:fld>
            <a:endParaRPr lang="en-US"/>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733191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39DBA2-4164-48AA-BE36-C02775701CCE}" type="datetimeFigureOut">
              <a:rPr lang="en-US" dirty="0"/>
              <a:t>5/1/2022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09926"/>
            <a:ext cx="1149836" cy="1090789"/>
          </a:xfr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5971564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7BA62D7-2A52-40FE-9D68-7AA14F989445}" type="datetimeFigureOut">
              <a:rPr lang="en-US" dirty="0"/>
              <a:t>5/1/2022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489086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B57A9BF-74C6-453E-9062-D3583FAE2170}" type="datetimeFigureOut">
              <a:rPr lang="en-US" dirty="0"/>
              <a:t>5/1/2022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517762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8D82FE-38CB-4EF0-933A-9DB1E0083DE7}" type="datetimeFigureOut">
              <a:rPr lang="en-US" dirty="0"/>
              <a:t>5/1/2022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59510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C8C4D7EC-FC7F-48C5-AE2E-706146BC4953}" type="datetimeFigureOut">
              <a:rPr lang="en-US" dirty="0"/>
              <a:t>5/1/2022</a:t>
            </a:fld>
            <a:endParaRPr lang="en-US" dirty="0"/>
          </a:p>
        </p:txBody>
      </p:sp>
      <p:sp>
        <p:nvSpPr>
          <p:cNvPr id="5" name="Footer Placeholder 4"/>
          <p:cNvSpPr>
            <a:spLocks noGrp="1"/>
          </p:cNvSpPr>
          <p:nvPr>
            <p:ph type="ftr" sz="quarter" idx="11"/>
          </p:nvPr>
        </p:nvSpPr>
        <p:spPr>
          <a:xfrm>
            <a:off x="510241" y="5936189"/>
            <a:ext cx="4518959" cy="365125"/>
          </a:xfrm>
        </p:spPr>
        <p:txBody>
          <a:bodyPr/>
          <a:lstStyle/>
          <a:p>
            <a:endParaRPr lang="en-US" dirty="0"/>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86CB4B4D-7CA3-9044-876B-883B54F8677D}" type="slidenum">
              <a:rPr lang="en-US" smtClean="0"/>
              <a:t>‹#›</a:t>
            </a:fld>
            <a:endParaRPr lang="en-US"/>
          </a:p>
        </p:txBody>
      </p:sp>
    </p:spTree>
    <p:extLst>
      <p:ext uri="{BB962C8B-B14F-4D97-AF65-F5344CB8AC3E}">
        <p14:creationId xmlns:p14="http://schemas.microsoft.com/office/powerpoint/2010/main" val="26654730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1_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685800" y="1447800"/>
            <a:ext cx="3810000" cy="4800600"/>
          </a:xfrm>
          <a:prstGeom prst="rect">
            <a:avLst/>
          </a:prstGeom>
        </p:spPr>
        <p:txBody>
          <a:bodyPr/>
          <a:lstStyle>
            <a:lvl3pPr marL="1234439" indent="-320039"/>
            <a:lvl4pPr marL="1727200" indent="-355600"/>
            <a:lvl5pPr marL="2184400" indent="-355600"/>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3871736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20">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5E9B1F-4A78-4DE2-B1E7-52FA32BE5580}" type="datetimeFigureOut">
              <a:rPr lang="en-US" dirty="0"/>
              <a:t>5/1/2022</a:t>
            </a:fld>
            <a:endParaRPr lang="en-US" dirty="0"/>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86CB4B4D-7CA3-9044-876B-883B54F8677D}" type="slidenum">
              <a:rPr lang="en-US" smtClean="0"/>
              <a:t>‹#›</a:t>
            </a:fld>
            <a:endParaRPr lang="en-US"/>
          </a:p>
        </p:txBody>
      </p:sp>
    </p:spTree>
    <p:extLst>
      <p:ext uri="{BB962C8B-B14F-4D97-AF65-F5344CB8AC3E}">
        <p14:creationId xmlns:p14="http://schemas.microsoft.com/office/powerpoint/2010/main" val="250360031"/>
      </p:ext>
    </p:extLst>
  </p:cSld>
  <p:clrMap bg1="dk1" tx1="lt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emwrap.org/ems-lecture/" TargetMode="Externa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svg"/><Relationship Id="rId3" Type="http://schemas.openxmlformats.org/officeDocument/2006/relationships/image" Target="../media/image9.jpeg"/><Relationship Id="rId7" Type="http://schemas.openxmlformats.org/officeDocument/2006/relationships/image" Target="../media/image13.svg"/><Relationship Id="rId12" Type="http://schemas.openxmlformats.org/officeDocument/2006/relationships/image" Target="../media/image18.png"/><Relationship Id="rId17" Type="http://schemas.openxmlformats.org/officeDocument/2006/relationships/image" Target="../media/image5.svg"/><Relationship Id="rId2" Type="http://schemas.openxmlformats.org/officeDocument/2006/relationships/notesSlide" Target="../notesSlides/notesSlide8.xml"/><Relationship Id="rId16"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11.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svg"/><Relationship Id="rId14"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5.sv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jpg"/><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5.svg"/></Relationships>
</file>

<file path=ppt/slides/_rels/slide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8.svg"/></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9.svg"/><Relationship Id="rId4" Type="http://schemas.openxmlformats.org/officeDocument/2006/relationships/image" Target="../media/image38.png"/></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4.png"/><Relationship Id="rId4" Type="http://schemas.openxmlformats.org/officeDocument/2006/relationships/notesSlide" Target="../notesSlides/notesSlide41.xml"/></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5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8.svg"/></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8.svg"/></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7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7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7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8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8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8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8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8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9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80.xml"/><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94.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65.jpeg"/></Relationships>
</file>

<file path=ppt/slides/_rels/slide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0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0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0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3.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5.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7.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6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G"/></Relationships>
</file>

<file path=ppt/slides/_rels/slide1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2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11.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14.xml"/><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15.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21.xml"/><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61.xml"/><Relationship Id="rId1" Type="http://schemas.openxmlformats.org/officeDocument/2006/relationships/slideLayout" Target="../slideLayouts/slideLayout18.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63.xml"/><Relationship Id="rId1" Type="http://schemas.openxmlformats.org/officeDocument/2006/relationships/slideLayout" Target="../slideLayouts/slideLayout18.xml"/><Relationship Id="rId4" Type="http://schemas.openxmlformats.org/officeDocument/2006/relationships/image" Target="../media/image81.jpeg"/></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 name="Rectangle 6"/>
          <p:cNvSpPr txBox="1"/>
          <p:nvPr/>
        </p:nvSpPr>
        <p:spPr>
          <a:xfrm>
            <a:off x="409432" y="3108489"/>
            <a:ext cx="8525075" cy="2308324"/>
          </a:xfrm>
          <a:prstGeom prst="rect">
            <a:avLst/>
          </a:prstGeom>
          <a:ln w="12700">
            <a:miter lim="400000"/>
          </a:ln>
          <a:effectLst>
            <a:outerShdw blurRad="63500" dist="12700" dir="2700000" rotWithShape="0">
              <a:srgbClr val="000000">
                <a:alpha val="73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nchor="ctr">
            <a:spAutoFit/>
          </a:bodyPr>
          <a:lstStyle/>
          <a:p>
            <a:pPr>
              <a:lnSpc>
                <a:spcPct val="90000"/>
              </a:lnSpc>
              <a:defRPr sz="3200" b="1">
                <a:solidFill>
                  <a:schemeClr val="accent3">
                    <a:lumOff val="44000"/>
                  </a:schemeClr>
                </a:solidFill>
              </a:defRPr>
            </a:pPr>
            <a:r>
              <a:rPr dirty="0"/>
              <a:t>Chapter 13</a:t>
            </a:r>
            <a:br>
              <a:rPr dirty="0"/>
            </a:br>
            <a:endParaRPr lang="en-US" dirty="0"/>
          </a:p>
          <a:p>
            <a:pPr>
              <a:lnSpc>
                <a:spcPct val="90000"/>
              </a:lnSpc>
              <a:defRPr sz="3200" b="1">
                <a:solidFill>
                  <a:schemeClr val="accent3">
                    <a:lumOff val="44000"/>
                  </a:schemeClr>
                </a:solidFill>
              </a:defRPr>
            </a:pPr>
            <a:br>
              <a:rPr dirty="0"/>
            </a:br>
            <a:r>
              <a:rPr dirty="0"/>
              <a:t>Principles of Pharmacology</a:t>
            </a:r>
            <a:r>
              <a:rPr lang="en-US" dirty="0"/>
              <a:t> and Pharmacokinetics</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6143-81A0-6DA6-66B3-C48B313B6B9B}"/>
              </a:ext>
            </a:extLst>
          </p:cNvPr>
          <p:cNvSpPr>
            <a:spLocks noGrp="1"/>
          </p:cNvSpPr>
          <p:nvPr>
            <p:ph type="title"/>
          </p:nvPr>
        </p:nvSpPr>
        <p:spPr/>
        <p:txBody>
          <a:bodyPr/>
          <a:lstStyle/>
          <a:p>
            <a:r>
              <a:rPr lang="en-US" dirty="0"/>
              <a:t>Please take a picture.</a:t>
            </a:r>
          </a:p>
        </p:txBody>
      </p:sp>
      <p:sp>
        <p:nvSpPr>
          <p:cNvPr id="3" name="Content Placeholder 2">
            <a:extLst>
              <a:ext uri="{FF2B5EF4-FFF2-40B4-BE49-F238E27FC236}">
                <a16:creationId xmlns:a16="http://schemas.microsoft.com/office/drawing/2014/main" id="{2BF4C6E8-21B9-C96C-0003-8757716D3F6F}"/>
              </a:ext>
            </a:extLst>
          </p:cNvPr>
          <p:cNvSpPr>
            <a:spLocks noGrp="1"/>
          </p:cNvSpPr>
          <p:nvPr>
            <p:ph idx="1"/>
          </p:nvPr>
        </p:nvSpPr>
        <p:spPr>
          <a:xfrm>
            <a:off x="531640" y="2324100"/>
            <a:ext cx="5551660" cy="4807300"/>
          </a:xfrm>
        </p:spPr>
        <p:txBody>
          <a:bodyPr>
            <a:normAutofit/>
          </a:bodyPr>
          <a:lstStyle/>
          <a:p>
            <a:pPr marL="0" indent="0">
              <a:buNone/>
            </a:pPr>
            <a:r>
              <a:rPr lang="en-US" sz="3200" b="1" dirty="0"/>
              <a:t>Erica Warkus</a:t>
            </a:r>
          </a:p>
          <a:p>
            <a:r>
              <a:rPr lang="en-US" sz="1800" dirty="0"/>
              <a:t>Erica.Warkus@gmail.com </a:t>
            </a:r>
          </a:p>
          <a:p>
            <a:r>
              <a:rPr lang="en-US" sz="1800" dirty="0"/>
              <a:t>Second year Emergency Medicine resident at SMH</a:t>
            </a:r>
          </a:p>
          <a:p>
            <a:r>
              <a:rPr lang="en-US" sz="1800" dirty="0"/>
              <a:t>From Hawaii</a:t>
            </a:r>
          </a:p>
          <a:p>
            <a:r>
              <a:rPr lang="en-US" sz="1800" dirty="0"/>
              <a:t>Archery</a:t>
            </a:r>
          </a:p>
          <a:p>
            <a:r>
              <a:rPr lang="en-US" sz="1800" dirty="0"/>
              <a:t>Dogs &gt; cats</a:t>
            </a:r>
          </a:p>
          <a:p>
            <a:pPr marL="0" indent="0">
              <a:buNone/>
            </a:pPr>
            <a:endParaRPr lang="en-US" dirty="0"/>
          </a:p>
          <a:p>
            <a:pPr marL="0" indent="0">
              <a:buNone/>
            </a:pPr>
            <a:endParaRPr lang="en-US" dirty="0"/>
          </a:p>
          <a:p>
            <a:pPr marL="0" indent="0">
              <a:buNone/>
            </a:pPr>
            <a:r>
              <a:rPr lang="en-US" dirty="0"/>
              <a:t>Lecture slides available at:</a:t>
            </a:r>
          </a:p>
          <a:p>
            <a:pPr marL="0" indent="0">
              <a:buNone/>
            </a:pPr>
            <a:r>
              <a:rPr lang="en-US" sz="2800" dirty="0">
                <a:hlinkClick r:id="rId2"/>
              </a:rPr>
              <a:t>EMWRaP.org/ems-lecture/</a:t>
            </a:r>
            <a:r>
              <a:rPr lang="en-US" sz="2800" dirty="0"/>
              <a:t> or → </a:t>
            </a:r>
          </a:p>
        </p:txBody>
      </p:sp>
      <p:pic>
        <p:nvPicPr>
          <p:cNvPr id="4" name="Graphic 3" descr="Bow And Arrow with solid fill">
            <a:extLst>
              <a:ext uri="{FF2B5EF4-FFF2-40B4-BE49-F238E27FC236}">
                <a16:creationId xmlns:a16="http://schemas.microsoft.com/office/drawing/2014/main" id="{3C40A484-FA46-A838-3B1B-867E3A8FD7E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pic>
        <p:nvPicPr>
          <p:cNvPr id="6" name="Picture 5" descr="Text&#10;&#10;Description automatically generated">
            <a:extLst>
              <a:ext uri="{FF2B5EF4-FFF2-40B4-BE49-F238E27FC236}">
                <a16:creationId xmlns:a16="http://schemas.microsoft.com/office/drawing/2014/main" id="{612B9C9C-CDC5-E3D8-44EF-2BCEE884E11C}"/>
              </a:ext>
            </a:extLst>
          </p:cNvPr>
          <p:cNvPicPr>
            <a:picLocks noChangeAspect="1"/>
          </p:cNvPicPr>
          <p:nvPr/>
        </p:nvPicPr>
        <p:blipFill rotWithShape="1">
          <a:blip r:embed="rId5">
            <a:extLst>
              <a:ext uri="{28A0092B-C50C-407E-A947-70E740481C1C}">
                <a14:useLocalDpi xmlns:a14="http://schemas.microsoft.com/office/drawing/2010/main" val="0"/>
              </a:ext>
            </a:extLst>
          </a:blip>
          <a:srcRect l="74143" t="16595" r="13793" b="53195"/>
          <a:stretch/>
        </p:blipFill>
        <p:spPr>
          <a:xfrm>
            <a:off x="5854700" y="3671295"/>
            <a:ext cx="3131197" cy="3068186"/>
          </a:xfrm>
          <a:prstGeom prst="rect">
            <a:avLst/>
          </a:prstGeom>
        </p:spPr>
      </p:pic>
    </p:spTree>
    <p:extLst>
      <p:ext uri="{BB962C8B-B14F-4D97-AF65-F5344CB8AC3E}">
        <p14:creationId xmlns:p14="http://schemas.microsoft.com/office/powerpoint/2010/main" val="2573879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4"/>
          <p:cNvSpPr txBox="1">
            <a:spLocks noGrp="1"/>
          </p:cNvSpPr>
          <p:nvPr>
            <p:ph type="title"/>
          </p:nvPr>
        </p:nvSpPr>
        <p:spPr>
          <a:prstGeom prst="rect">
            <a:avLst/>
          </a:prstGeom>
        </p:spPr>
        <p:txBody>
          <a:bodyPr/>
          <a:lstStyle>
            <a:lvl1pPr defTabSz="685800">
              <a:defRPr sz="3000"/>
            </a:lvl1pPr>
          </a:lstStyle>
          <a:p>
            <a:r>
              <a:rPr lang="en-US" dirty="0"/>
              <a:t>Erica’s Lecture Key</a:t>
            </a:r>
            <a:endParaRPr dirty="0"/>
          </a:p>
        </p:txBody>
      </p:sp>
      <p:sp>
        <p:nvSpPr>
          <p:cNvPr id="99" name="Rectangle 5"/>
          <p:cNvSpPr txBox="1">
            <a:spLocks noGrp="1"/>
          </p:cNvSpPr>
          <p:nvPr>
            <p:ph idx="1"/>
          </p:nvPr>
        </p:nvSpPr>
        <p:spPr>
          <a:prstGeom prst="rect">
            <a:avLst/>
          </a:prstGeom>
        </p:spPr>
        <p:txBody>
          <a:bodyPr/>
          <a:lstStyle/>
          <a:p>
            <a:pPr marL="0" indent="0">
              <a:buSzTx/>
              <a:buNone/>
              <a:defRPr b="1"/>
            </a:pPr>
            <a:r>
              <a:rPr lang="en-US" dirty="0"/>
              <a:t>This will not be on your test (This is Erica’s slide)</a:t>
            </a:r>
          </a:p>
          <a:p>
            <a:pPr marL="0" indent="0">
              <a:buSzTx/>
              <a:buNone/>
              <a:defRPr b="1"/>
            </a:pPr>
            <a:endParaRPr dirty="0"/>
          </a:p>
          <a:p>
            <a:r>
              <a:rPr lang="en-US" dirty="0">
                <a:highlight>
                  <a:srgbClr val="008080"/>
                </a:highlight>
              </a:rPr>
              <a:t>Highlights:</a:t>
            </a:r>
            <a:r>
              <a:rPr lang="en-US" dirty="0"/>
              <a:t> This seems like a Vocab word</a:t>
            </a:r>
          </a:p>
          <a:p>
            <a:endParaRPr lang="en-US" dirty="0"/>
          </a:p>
          <a:p>
            <a:r>
              <a:rPr lang="en-US" dirty="0"/>
              <a:t>Outside my bubble – Priorities!</a:t>
            </a:r>
          </a:p>
          <a:p>
            <a:endParaRPr lang="en-US" dirty="0"/>
          </a:p>
          <a:p>
            <a:r>
              <a:rPr lang="en-US" dirty="0"/>
              <a:t>Probably not on our agenda today</a:t>
            </a:r>
          </a:p>
          <a:p>
            <a:endParaRPr lang="en-US" dirty="0"/>
          </a:p>
          <a:p>
            <a:endParaRPr dirty="0"/>
          </a:p>
        </p:txBody>
      </p:sp>
      <p:grpSp>
        <p:nvGrpSpPr>
          <p:cNvPr id="5" name="Group 4">
            <a:extLst>
              <a:ext uri="{FF2B5EF4-FFF2-40B4-BE49-F238E27FC236}">
                <a16:creationId xmlns:a16="http://schemas.microsoft.com/office/drawing/2014/main" id="{39ABBD1B-F400-9514-BB55-6A3460F4D2D4}"/>
              </a:ext>
            </a:extLst>
          </p:cNvPr>
          <p:cNvGrpSpPr/>
          <p:nvPr/>
        </p:nvGrpSpPr>
        <p:grpSpPr>
          <a:xfrm>
            <a:off x="4720010" y="5235924"/>
            <a:ext cx="4232202" cy="1519677"/>
            <a:chOff x="4720010" y="5235924"/>
            <a:chExt cx="4232202" cy="1519677"/>
          </a:xfrm>
        </p:grpSpPr>
        <p:pic>
          <p:nvPicPr>
            <p:cNvPr id="6" name="Graphic 5" descr="Bubbles with solid fill">
              <a:extLst>
                <a:ext uri="{FF2B5EF4-FFF2-40B4-BE49-F238E27FC236}">
                  <a16:creationId xmlns:a16="http://schemas.microsoft.com/office/drawing/2014/main" id="{C0ADF609-99EA-E9AF-794C-2977602D170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7" name="Rectangle 6">
              <a:extLst>
                <a:ext uri="{FF2B5EF4-FFF2-40B4-BE49-F238E27FC236}">
                  <a16:creationId xmlns:a16="http://schemas.microsoft.com/office/drawing/2014/main" id="{5C2C845F-C5CC-F3A2-D1F7-F0C6BE319D1B}"/>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
        <p:nvSpPr>
          <p:cNvPr id="8" name="Rectangle 7">
            <a:extLst>
              <a:ext uri="{FF2B5EF4-FFF2-40B4-BE49-F238E27FC236}">
                <a16:creationId xmlns:a16="http://schemas.microsoft.com/office/drawing/2014/main" id="{4CE0DA2E-72EA-4CB4-EB87-486F1E372E8A}"/>
              </a:ext>
            </a:extLst>
          </p:cNvPr>
          <p:cNvSpPr/>
          <p:nvPr/>
        </p:nvSpPr>
        <p:spPr>
          <a:xfrm>
            <a:off x="402506" y="5023835"/>
            <a:ext cx="3909848" cy="457200"/>
          </a:xfrm>
          <a:prstGeom prst="rect">
            <a:avLst/>
          </a:prstGeom>
          <a:solidFill>
            <a:schemeClr val="bg1">
              <a:alpha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rgbClr val="FF0000"/>
                </a:solidFill>
                <a:effectLst>
                  <a:outerShdw blurRad="38100" dist="38100" dir="2700000" algn="tl">
                    <a:schemeClr val="tx1">
                      <a:alpha val="40000"/>
                    </a:schemeClr>
                  </a:outerShdw>
                </a:effectLst>
              </a:rPr>
              <a:t>X   </a:t>
            </a:r>
            <a:r>
              <a:rPr lang="en-US" sz="3600" b="1" dirty="0">
                <a:solidFill>
                  <a:schemeClr val="bg1">
                    <a:lumMod val="50000"/>
                    <a:lumOff val="50000"/>
                  </a:schemeClr>
                </a:solidFill>
                <a:effectLst>
                  <a:outerShdw blurRad="38100" dist="38100" dir="2700000" algn="tl">
                    <a:schemeClr val="tx1">
                      <a:alpha val="40000"/>
                    </a:schemeClr>
                  </a:outerShdw>
                </a:effectLst>
              </a:rPr>
              <a:t>-------------------------</a:t>
            </a:r>
          </a:p>
        </p:txBody>
      </p:sp>
      <p:pic>
        <p:nvPicPr>
          <p:cNvPr id="9" name="Graphic 8" descr="Bow And Arrow with solid fill">
            <a:extLst>
              <a:ext uri="{FF2B5EF4-FFF2-40B4-BE49-F238E27FC236}">
                <a16:creationId xmlns:a16="http://schemas.microsoft.com/office/drawing/2014/main" id="{70F58F5B-24E6-ED26-C950-8685B543D7E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Tree>
    <p:extLst>
      <p:ext uri="{BB962C8B-B14F-4D97-AF65-F5344CB8AC3E}">
        <p14:creationId xmlns:p14="http://schemas.microsoft.com/office/powerpoint/2010/main" val="179733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uiExpand="1" build="p"/>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4"/>
          <p:cNvSpPr txBox="1">
            <a:spLocks noGrp="1"/>
          </p:cNvSpPr>
          <p:nvPr>
            <p:ph type="title"/>
          </p:nvPr>
        </p:nvSpPr>
        <p:spPr>
          <a:prstGeom prst="rect">
            <a:avLst/>
          </a:prstGeom>
        </p:spPr>
        <p:txBody>
          <a:bodyPr/>
          <a:lstStyle>
            <a:lvl1pPr defTabSz="685800">
              <a:defRPr sz="3000"/>
            </a:lvl1pPr>
          </a:lstStyle>
          <a:p>
            <a:r>
              <a:rPr dirty="0"/>
              <a:t>National EMS Education Standard Competencies</a:t>
            </a:r>
          </a:p>
        </p:txBody>
      </p:sp>
      <p:sp>
        <p:nvSpPr>
          <p:cNvPr id="99" name="Rectangle 5"/>
          <p:cNvSpPr txBox="1">
            <a:spLocks noGrp="1"/>
          </p:cNvSpPr>
          <p:nvPr>
            <p:ph idx="1"/>
          </p:nvPr>
        </p:nvSpPr>
        <p:spPr>
          <a:prstGeom prst="rect">
            <a:avLst/>
          </a:prstGeom>
        </p:spPr>
        <p:txBody>
          <a:bodyPr/>
          <a:lstStyle/>
          <a:p>
            <a:pPr marL="0" indent="0">
              <a:buSzTx/>
              <a:buNone/>
              <a:defRPr b="1"/>
            </a:pPr>
            <a:r>
              <a:rPr dirty="0"/>
              <a:t>Pharmacology</a:t>
            </a:r>
            <a:r>
              <a:rPr lang="en-US" dirty="0"/>
              <a:t> :</a:t>
            </a:r>
            <a:endParaRPr dirty="0"/>
          </a:p>
          <a:p>
            <a:r>
              <a:rPr dirty="0"/>
              <a:t>Integrates comprehensive knowledge of pharmacology</a:t>
            </a:r>
            <a:r>
              <a:rPr lang="en-US" dirty="0"/>
              <a:t> </a:t>
            </a:r>
            <a:r>
              <a:rPr dirty="0"/>
              <a:t>to formulate a treatment plan</a:t>
            </a:r>
            <a:r>
              <a:rPr lang="en-US" dirty="0"/>
              <a:t> </a:t>
            </a:r>
            <a:r>
              <a:rPr dirty="0"/>
              <a:t>intended to mitigate emergencies and improve the overall health of the patient.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4"/>
          <p:cNvSpPr txBox="1">
            <a:spLocks noGrp="1"/>
          </p:cNvSpPr>
          <p:nvPr>
            <p:ph type="title"/>
          </p:nvPr>
        </p:nvSpPr>
        <p:spPr>
          <a:prstGeom prst="rect">
            <a:avLst/>
          </a:prstGeom>
        </p:spPr>
        <p:txBody>
          <a:bodyPr/>
          <a:lstStyle>
            <a:lvl1pPr defTabSz="685800">
              <a:defRPr sz="3000"/>
            </a:lvl1pPr>
          </a:lstStyle>
          <a:p>
            <a:r>
              <a:rPr dirty="0"/>
              <a:t>National EMS Education Standard Competencies</a:t>
            </a:r>
          </a:p>
        </p:txBody>
      </p:sp>
      <p:sp>
        <p:nvSpPr>
          <p:cNvPr id="99" name="Rectangle 5"/>
          <p:cNvSpPr txBox="1">
            <a:spLocks noGrp="1"/>
          </p:cNvSpPr>
          <p:nvPr>
            <p:ph idx="1"/>
          </p:nvPr>
        </p:nvSpPr>
        <p:spPr>
          <a:prstGeom prst="rect">
            <a:avLst/>
          </a:prstGeom>
        </p:spPr>
        <p:txBody>
          <a:bodyPr/>
          <a:lstStyle/>
          <a:p>
            <a:pPr marL="0" indent="0">
              <a:buSzTx/>
              <a:buNone/>
              <a:defRPr b="1"/>
            </a:pPr>
            <a:r>
              <a:rPr lang="en-US" dirty="0"/>
              <a:t>Study of </a:t>
            </a:r>
            <a:r>
              <a:rPr dirty="0"/>
              <a:t>Pharmacology</a:t>
            </a:r>
            <a:r>
              <a:rPr lang="en-US" dirty="0"/>
              <a:t> – Your goals:</a:t>
            </a:r>
            <a:endParaRPr dirty="0"/>
          </a:p>
          <a:p>
            <a:r>
              <a:rPr dirty="0"/>
              <a:t>Integrates </a:t>
            </a:r>
            <a:r>
              <a:rPr dirty="0">
                <a:highlight>
                  <a:srgbClr val="008080"/>
                </a:highlight>
              </a:rPr>
              <a:t>comprehensive knowledge </a:t>
            </a:r>
            <a:r>
              <a:rPr dirty="0"/>
              <a:t>of pharmacology </a:t>
            </a:r>
            <a:endParaRPr lang="en-US" dirty="0"/>
          </a:p>
          <a:p>
            <a:r>
              <a:rPr dirty="0"/>
              <a:t>to formulate a </a:t>
            </a:r>
            <a:r>
              <a:rPr dirty="0">
                <a:highlight>
                  <a:srgbClr val="008080"/>
                </a:highlight>
              </a:rPr>
              <a:t>treatment plan </a:t>
            </a:r>
            <a:endParaRPr lang="en-US" dirty="0">
              <a:highlight>
                <a:srgbClr val="008080"/>
              </a:highlight>
            </a:endParaRPr>
          </a:p>
          <a:p>
            <a:r>
              <a:rPr dirty="0"/>
              <a:t>intended to </a:t>
            </a:r>
            <a:r>
              <a:rPr dirty="0">
                <a:highlight>
                  <a:srgbClr val="008080"/>
                </a:highlight>
              </a:rPr>
              <a:t>mitigate emergencies </a:t>
            </a:r>
            <a:endParaRPr lang="en-US" dirty="0">
              <a:highlight>
                <a:srgbClr val="008080"/>
              </a:highlight>
            </a:endParaRPr>
          </a:p>
          <a:p>
            <a:r>
              <a:rPr dirty="0"/>
              <a:t>and improve the </a:t>
            </a:r>
            <a:r>
              <a:rPr dirty="0">
                <a:highlight>
                  <a:srgbClr val="008080"/>
                </a:highlight>
              </a:rPr>
              <a:t>overall health </a:t>
            </a:r>
            <a:r>
              <a:rPr dirty="0"/>
              <a:t>of the patient.</a:t>
            </a:r>
          </a:p>
        </p:txBody>
      </p:sp>
      <p:sp>
        <p:nvSpPr>
          <p:cNvPr id="2" name="Rectangle 1">
            <a:extLst>
              <a:ext uri="{FF2B5EF4-FFF2-40B4-BE49-F238E27FC236}">
                <a16:creationId xmlns:a16="http://schemas.microsoft.com/office/drawing/2014/main" id="{433FCE3E-1617-8D87-CDFB-DEF4BA1D6A3B}"/>
              </a:ext>
            </a:extLst>
          </p:cNvPr>
          <p:cNvSpPr/>
          <p:nvPr/>
        </p:nvSpPr>
        <p:spPr>
          <a:xfrm>
            <a:off x="2144109" y="2695903"/>
            <a:ext cx="3563007" cy="551794"/>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AA58F40-D100-A3FC-93C3-8F528632F8D6}"/>
              </a:ext>
            </a:extLst>
          </p:cNvPr>
          <p:cNvSpPr/>
          <p:nvPr/>
        </p:nvSpPr>
        <p:spPr>
          <a:xfrm>
            <a:off x="2948151" y="4461643"/>
            <a:ext cx="3657600" cy="4572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FCE3A0A-BB65-AD66-2695-6F6ABD03820D}"/>
              </a:ext>
            </a:extLst>
          </p:cNvPr>
          <p:cNvSpPr txBox="1"/>
          <p:nvPr/>
        </p:nvSpPr>
        <p:spPr>
          <a:xfrm>
            <a:off x="6605751" y="2695903"/>
            <a:ext cx="2144111" cy="830997"/>
          </a:xfrm>
          <a:prstGeom prst="rect">
            <a:avLst/>
          </a:prstGeom>
          <a:noFill/>
          <a:ln w="76200">
            <a:solidFill>
              <a:schemeClr val="tx1"/>
            </a:solidFill>
          </a:ln>
        </p:spPr>
        <p:txBody>
          <a:bodyPr wrap="square" rtlCol="0">
            <a:spAutoFit/>
          </a:bodyPr>
          <a:lstStyle/>
          <a:p>
            <a:pPr algn="r"/>
            <a:r>
              <a:rPr lang="en-US" sz="2400" b="1" dirty="0">
                <a:solidFill>
                  <a:srgbClr val="FFFF00"/>
                </a:solidFill>
                <a:effectLst>
                  <a:outerShdw blurRad="38100" dist="38100" dir="2700000" algn="tl">
                    <a:srgbClr val="000000">
                      <a:alpha val="43137"/>
                    </a:srgbClr>
                  </a:outerShdw>
                </a:effectLst>
              </a:rPr>
              <a:t>← Working on this now</a:t>
            </a:r>
            <a:endParaRPr lang="en-US" b="1" dirty="0">
              <a:solidFill>
                <a:srgbClr val="FFFF00"/>
              </a:solidFill>
              <a:effectLst>
                <a:outerShdw blurRad="38100" dist="38100" dir="2700000" algn="tl">
                  <a:srgbClr val="000000">
                    <a:alpha val="43137"/>
                  </a:srgbClr>
                </a:outerShdw>
              </a:effectLst>
            </a:endParaRPr>
          </a:p>
        </p:txBody>
      </p:sp>
      <p:pic>
        <p:nvPicPr>
          <p:cNvPr id="9" name="Graphic 8" descr="Bow And Arrow with solid fill">
            <a:extLst>
              <a:ext uri="{FF2B5EF4-FFF2-40B4-BE49-F238E27FC236}">
                <a16:creationId xmlns:a16="http://schemas.microsoft.com/office/drawing/2014/main" id="{FC51E558-ECCB-BBE3-957C-977B2F2363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Tree>
    <p:extLst>
      <p:ext uri="{BB962C8B-B14F-4D97-AF65-F5344CB8AC3E}">
        <p14:creationId xmlns:p14="http://schemas.microsoft.com/office/powerpoint/2010/main" val="108128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9">
                                            <p:txEl>
                                              <p:pRg st="2" end="2"/>
                                            </p:txEl>
                                          </p:spTgt>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2"/>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9">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9">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uiExpand="1" build="p"/>
      <p:bldP spid="2" grpId="0" animBg="1"/>
      <p:bldP spid="2" grpId="1" animBg="1"/>
      <p:bldP spid="7" grpId="0" animBg="1"/>
      <p:bldP spid="3" grpId="0" animBg="1"/>
      <p:bldP spid="3"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 name="Rectangle 4"/>
          <p:cNvSpPr txBox="1">
            <a:spLocks noGrp="1"/>
          </p:cNvSpPr>
          <p:nvPr>
            <p:ph type="title"/>
          </p:nvPr>
        </p:nvSpPr>
        <p:spPr>
          <a:prstGeom prst="rect">
            <a:avLst/>
          </a:prstGeom>
        </p:spPr>
        <p:txBody>
          <a:bodyPr/>
          <a:lstStyle>
            <a:lvl1pPr defTabSz="685800">
              <a:defRPr sz="3000"/>
            </a:lvl1pPr>
          </a:lstStyle>
          <a:p>
            <a:r>
              <a:rPr dirty="0"/>
              <a:t>National EMS Education Standard Competencies</a:t>
            </a:r>
          </a:p>
        </p:txBody>
      </p:sp>
      <p:sp>
        <p:nvSpPr>
          <p:cNvPr id="104" name="Rectangle 5"/>
          <p:cNvSpPr txBox="1">
            <a:spLocks noGrp="1"/>
          </p:cNvSpPr>
          <p:nvPr>
            <p:ph idx="1"/>
          </p:nvPr>
        </p:nvSpPr>
        <p:spPr>
          <a:prstGeom prst="rect">
            <a:avLst/>
          </a:prstGeom>
        </p:spPr>
        <p:txBody>
          <a:bodyPr>
            <a:normAutofit lnSpcReduction="10000"/>
          </a:bodyPr>
          <a:lstStyle/>
          <a:p>
            <a:pPr marL="0" indent="0">
              <a:buSzTx/>
              <a:buNone/>
              <a:defRPr b="1"/>
            </a:pPr>
            <a:r>
              <a:rPr dirty="0"/>
              <a:t>Principles of Pharmacology</a:t>
            </a:r>
          </a:p>
          <a:p>
            <a:pPr>
              <a:spcBef>
                <a:spcPts val="1200"/>
              </a:spcBef>
              <a:buFont typeface="Arial"/>
              <a:defRPr sz="2400"/>
            </a:pPr>
            <a:r>
              <a:rPr dirty="0"/>
              <a:t>  Medication safety </a:t>
            </a:r>
          </a:p>
          <a:p>
            <a:pPr>
              <a:spcBef>
                <a:spcPts val="1200"/>
              </a:spcBef>
              <a:buFont typeface="Arial"/>
              <a:defRPr sz="2400"/>
            </a:pPr>
            <a:r>
              <a:rPr dirty="0"/>
              <a:t>  Medication legislation </a:t>
            </a:r>
          </a:p>
          <a:p>
            <a:pPr>
              <a:spcBef>
                <a:spcPts val="1200"/>
              </a:spcBef>
              <a:buFont typeface="Arial"/>
              <a:defRPr sz="2400"/>
            </a:pPr>
            <a:r>
              <a:rPr dirty="0"/>
              <a:t>  Naming </a:t>
            </a:r>
          </a:p>
          <a:p>
            <a:pPr>
              <a:spcBef>
                <a:spcPts val="1200"/>
              </a:spcBef>
              <a:buFont typeface="Arial"/>
              <a:defRPr sz="2400"/>
            </a:pPr>
            <a:r>
              <a:rPr dirty="0"/>
              <a:t>  Classifications </a:t>
            </a:r>
          </a:p>
          <a:p>
            <a:pPr>
              <a:spcBef>
                <a:spcPts val="1200"/>
              </a:spcBef>
              <a:buFont typeface="Arial"/>
              <a:defRPr sz="2400"/>
            </a:pPr>
            <a:r>
              <a:rPr dirty="0"/>
              <a:t>  Schedules </a:t>
            </a:r>
          </a:p>
          <a:p>
            <a:pPr>
              <a:spcBef>
                <a:spcPts val="1200"/>
              </a:spcBef>
              <a:buFont typeface="Arial"/>
              <a:defRPr sz="2400"/>
            </a:pPr>
            <a:r>
              <a:rPr dirty="0"/>
              <a:t>  Pharmacokinetics </a:t>
            </a:r>
          </a:p>
          <a:p>
            <a:pPr>
              <a:spcBef>
                <a:spcPts val="1200"/>
              </a:spcBef>
              <a:buFont typeface="Arial"/>
              <a:defRPr sz="2400"/>
            </a:pPr>
            <a:r>
              <a:rPr dirty="0"/>
              <a:t>  Storage and security </a:t>
            </a:r>
          </a:p>
        </p:txBody>
      </p:sp>
      <p:sp>
        <p:nvSpPr>
          <p:cNvPr id="5" name="Rectangle 4">
            <a:extLst>
              <a:ext uri="{FF2B5EF4-FFF2-40B4-BE49-F238E27FC236}">
                <a16:creationId xmlns:a16="http://schemas.microsoft.com/office/drawing/2014/main" id="{C181FC55-9CD7-4152-CB0B-C7A3B76F555B}"/>
              </a:ext>
            </a:extLst>
          </p:cNvPr>
          <p:cNvSpPr/>
          <p:nvPr/>
        </p:nvSpPr>
        <p:spPr>
          <a:xfrm>
            <a:off x="268014" y="3137336"/>
            <a:ext cx="3909848" cy="457200"/>
          </a:xfrm>
          <a:prstGeom prst="rect">
            <a:avLst/>
          </a:prstGeom>
          <a:solidFill>
            <a:schemeClr val="bg1">
              <a:alpha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rgbClr val="FF0000"/>
                </a:solidFill>
                <a:effectLst>
                  <a:outerShdw blurRad="38100" dist="38100" dir="2700000" algn="tl">
                    <a:schemeClr val="tx1">
                      <a:alpha val="40000"/>
                    </a:schemeClr>
                  </a:outerShdw>
                </a:effectLst>
              </a:rPr>
              <a:t>X   </a:t>
            </a:r>
            <a:r>
              <a:rPr lang="en-US" sz="3600" b="1" dirty="0">
                <a:solidFill>
                  <a:schemeClr val="bg1">
                    <a:lumMod val="50000"/>
                    <a:lumOff val="50000"/>
                  </a:schemeClr>
                </a:solidFill>
                <a:effectLst>
                  <a:outerShdw blurRad="38100" dist="38100" dir="2700000" algn="tl">
                    <a:schemeClr val="tx1">
                      <a:alpha val="40000"/>
                    </a:schemeClr>
                  </a:outerShdw>
                </a:effectLst>
              </a:rPr>
              <a:t>-------------------------</a:t>
            </a:r>
          </a:p>
        </p:txBody>
      </p:sp>
      <p:sp>
        <p:nvSpPr>
          <p:cNvPr id="6" name="Rectangle 5">
            <a:extLst>
              <a:ext uri="{FF2B5EF4-FFF2-40B4-BE49-F238E27FC236}">
                <a16:creationId xmlns:a16="http://schemas.microsoft.com/office/drawing/2014/main" id="{64088495-20DF-25A6-380F-F2567C9FF5CD}"/>
              </a:ext>
            </a:extLst>
          </p:cNvPr>
          <p:cNvSpPr/>
          <p:nvPr/>
        </p:nvSpPr>
        <p:spPr>
          <a:xfrm>
            <a:off x="268014" y="3604932"/>
            <a:ext cx="3909848" cy="457200"/>
          </a:xfrm>
          <a:prstGeom prst="rect">
            <a:avLst/>
          </a:prstGeom>
          <a:solidFill>
            <a:schemeClr val="bg1">
              <a:alpha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rgbClr val="FF0000"/>
                </a:solidFill>
                <a:effectLst>
                  <a:outerShdw blurRad="38100" dist="38100" dir="2700000" algn="tl">
                    <a:schemeClr val="tx1">
                      <a:alpha val="40000"/>
                    </a:schemeClr>
                  </a:outerShdw>
                </a:effectLst>
              </a:rPr>
              <a:t>X   </a:t>
            </a:r>
            <a:r>
              <a:rPr lang="en-US" sz="3600" b="1" dirty="0">
                <a:solidFill>
                  <a:schemeClr val="bg1">
                    <a:lumMod val="50000"/>
                    <a:lumOff val="50000"/>
                  </a:schemeClr>
                </a:solidFill>
                <a:effectLst>
                  <a:outerShdw blurRad="38100" dist="38100" dir="2700000" algn="tl">
                    <a:schemeClr val="tx1">
                      <a:alpha val="40000"/>
                    </a:schemeClr>
                  </a:outerShdw>
                </a:effectLst>
              </a:rPr>
              <a:t>-------------------------</a:t>
            </a:r>
          </a:p>
        </p:txBody>
      </p:sp>
      <p:sp>
        <p:nvSpPr>
          <p:cNvPr id="7" name="Rectangle 6">
            <a:extLst>
              <a:ext uri="{FF2B5EF4-FFF2-40B4-BE49-F238E27FC236}">
                <a16:creationId xmlns:a16="http://schemas.microsoft.com/office/drawing/2014/main" id="{0639ED42-96D5-C5A4-69DD-2D2F1D9AF098}"/>
              </a:ext>
            </a:extLst>
          </p:cNvPr>
          <p:cNvSpPr/>
          <p:nvPr/>
        </p:nvSpPr>
        <p:spPr>
          <a:xfrm>
            <a:off x="268014" y="4003372"/>
            <a:ext cx="3909848" cy="457200"/>
          </a:xfrm>
          <a:prstGeom prst="rect">
            <a:avLst/>
          </a:prstGeom>
          <a:solidFill>
            <a:schemeClr val="bg1">
              <a:alpha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rgbClr val="FF0000"/>
                </a:solidFill>
                <a:effectLst>
                  <a:outerShdw blurRad="38100" dist="38100" dir="2700000" algn="tl">
                    <a:schemeClr val="tx1">
                      <a:alpha val="40000"/>
                    </a:schemeClr>
                  </a:outerShdw>
                </a:effectLst>
              </a:rPr>
              <a:t>X   </a:t>
            </a:r>
            <a:r>
              <a:rPr lang="en-US" sz="3600" b="1" dirty="0">
                <a:solidFill>
                  <a:schemeClr val="bg1">
                    <a:lumMod val="50000"/>
                    <a:lumOff val="50000"/>
                  </a:schemeClr>
                </a:solidFill>
                <a:effectLst>
                  <a:outerShdw blurRad="38100" dist="38100" dir="2700000" algn="tl">
                    <a:schemeClr val="tx1">
                      <a:alpha val="40000"/>
                    </a:schemeClr>
                  </a:outerShdw>
                </a:effectLst>
              </a:rPr>
              <a:t>-------------------------</a:t>
            </a:r>
          </a:p>
        </p:txBody>
      </p:sp>
      <p:sp>
        <p:nvSpPr>
          <p:cNvPr id="8" name="Rectangle 7">
            <a:extLst>
              <a:ext uri="{FF2B5EF4-FFF2-40B4-BE49-F238E27FC236}">
                <a16:creationId xmlns:a16="http://schemas.microsoft.com/office/drawing/2014/main" id="{ADE4E541-2F5A-F94A-F31F-208EF827C6D2}"/>
              </a:ext>
            </a:extLst>
          </p:cNvPr>
          <p:cNvSpPr/>
          <p:nvPr/>
        </p:nvSpPr>
        <p:spPr>
          <a:xfrm>
            <a:off x="268014" y="4440506"/>
            <a:ext cx="3909848" cy="457200"/>
          </a:xfrm>
          <a:prstGeom prst="rect">
            <a:avLst/>
          </a:prstGeom>
          <a:solidFill>
            <a:schemeClr val="bg1">
              <a:alpha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rgbClr val="FF0000"/>
                </a:solidFill>
                <a:effectLst>
                  <a:outerShdw blurRad="38100" dist="38100" dir="2700000" algn="tl">
                    <a:schemeClr val="tx1">
                      <a:alpha val="40000"/>
                    </a:schemeClr>
                  </a:outerShdw>
                </a:effectLst>
              </a:rPr>
              <a:t>X   </a:t>
            </a:r>
            <a:r>
              <a:rPr lang="en-US" sz="3600" b="1" dirty="0">
                <a:solidFill>
                  <a:schemeClr val="bg1">
                    <a:lumMod val="50000"/>
                    <a:lumOff val="50000"/>
                  </a:schemeClr>
                </a:solidFill>
                <a:effectLst>
                  <a:outerShdw blurRad="38100" dist="38100" dir="2700000" algn="tl">
                    <a:schemeClr val="tx1">
                      <a:alpha val="40000"/>
                    </a:schemeClr>
                  </a:outerShdw>
                </a:effectLst>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 name="Rectangle 4"/>
          <p:cNvSpPr txBox="1">
            <a:spLocks noGrp="1"/>
          </p:cNvSpPr>
          <p:nvPr>
            <p:ph type="title"/>
          </p:nvPr>
        </p:nvSpPr>
        <p:spPr>
          <a:prstGeom prst="rect">
            <a:avLst/>
          </a:prstGeom>
        </p:spPr>
        <p:txBody>
          <a:bodyPr/>
          <a:lstStyle>
            <a:lvl1pPr defTabSz="685800">
              <a:defRPr sz="3000"/>
            </a:lvl1pPr>
          </a:lstStyle>
          <a:p>
            <a:r>
              <a:rPr dirty="0"/>
              <a:t>National EMS Education Standard Competencies</a:t>
            </a:r>
          </a:p>
        </p:txBody>
      </p:sp>
      <p:sp>
        <p:nvSpPr>
          <p:cNvPr id="109" name="Rectangle 5"/>
          <p:cNvSpPr txBox="1">
            <a:spLocks noGrp="1"/>
          </p:cNvSpPr>
          <p:nvPr>
            <p:ph idx="1"/>
          </p:nvPr>
        </p:nvSpPr>
        <p:spPr>
          <a:prstGeom prst="rect">
            <a:avLst/>
          </a:prstGeom>
        </p:spPr>
        <p:txBody>
          <a:bodyPr/>
          <a:lstStyle/>
          <a:p>
            <a:pPr marL="0" indent="0">
              <a:buSzTx/>
              <a:buNone/>
              <a:defRPr b="1"/>
            </a:pPr>
            <a:r>
              <a:rPr dirty="0"/>
              <a:t>Principles of Pharmacology (cont’d)</a:t>
            </a:r>
          </a:p>
          <a:p>
            <a:pPr>
              <a:spcBef>
                <a:spcPts val="1200"/>
              </a:spcBef>
              <a:buFont typeface="Arial"/>
              <a:defRPr sz="2400"/>
            </a:pPr>
            <a:r>
              <a:rPr dirty="0"/>
              <a:t>  Autonomic pharmacology</a:t>
            </a:r>
          </a:p>
          <a:p>
            <a:pPr>
              <a:spcBef>
                <a:spcPts val="1200"/>
              </a:spcBef>
              <a:buFont typeface="Arial"/>
              <a:defRPr sz="2400"/>
            </a:pPr>
            <a:r>
              <a:rPr dirty="0"/>
              <a:t>  Metabolism and excretion</a:t>
            </a:r>
          </a:p>
          <a:p>
            <a:pPr>
              <a:spcBef>
                <a:spcPts val="1200"/>
              </a:spcBef>
              <a:buFont typeface="Arial"/>
              <a:defRPr sz="2400"/>
            </a:pPr>
            <a:r>
              <a:rPr dirty="0"/>
              <a:t>  Phases of medication activity</a:t>
            </a:r>
          </a:p>
          <a:p>
            <a:pPr>
              <a:spcBef>
                <a:spcPts val="1200"/>
              </a:spcBef>
              <a:buFont typeface="Arial"/>
              <a:defRPr sz="2400"/>
            </a:pPr>
            <a:r>
              <a:rPr dirty="0"/>
              <a:t>  Medication response relationships</a:t>
            </a:r>
          </a:p>
          <a:p>
            <a:pPr>
              <a:spcBef>
                <a:spcPts val="1200"/>
              </a:spcBef>
              <a:buFont typeface="Arial"/>
              <a:defRPr sz="2400"/>
            </a:pPr>
            <a:r>
              <a:rPr dirty="0"/>
              <a:t>  Medication interactions</a:t>
            </a:r>
          </a:p>
          <a:p>
            <a:pPr>
              <a:spcBef>
                <a:spcPts val="1200"/>
              </a:spcBef>
              <a:buFont typeface="Arial"/>
              <a:defRPr sz="2400"/>
            </a:pPr>
            <a:r>
              <a:rPr dirty="0"/>
              <a:t>  Toxicity</a:t>
            </a:r>
          </a:p>
        </p:txBody>
      </p:sp>
      <p:sp>
        <p:nvSpPr>
          <p:cNvPr id="4" name="Rectangle 3">
            <a:extLst>
              <a:ext uri="{FF2B5EF4-FFF2-40B4-BE49-F238E27FC236}">
                <a16:creationId xmlns:a16="http://schemas.microsoft.com/office/drawing/2014/main" id="{BE0254AB-30AF-C2B5-4AE1-11F795B8C8FB}"/>
              </a:ext>
            </a:extLst>
          </p:cNvPr>
          <p:cNvSpPr/>
          <p:nvPr/>
        </p:nvSpPr>
        <p:spPr>
          <a:xfrm>
            <a:off x="346840" y="3231932"/>
            <a:ext cx="3909848" cy="457200"/>
          </a:xfrm>
          <a:prstGeom prst="rect">
            <a:avLst/>
          </a:prstGeom>
          <a:solidFill>
            <a:schemeClr val="bg1">
              <a:alpha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rgbClr val="FF0000"/>
                </a:solidFill>
                <a:effectLst>
                  <a:outerShdw blurRad="38100" dist="38100" dir="2700000" algn="tl">
                    <a:schemeClr val="tx1">
                      <a:alpha val="40000"/>
                    </a:schemeClr>
                  </a:outerShdw>
                </a:effectLst>
              </a:rPr>
              <a:t>X   </a:t>
            </a:r>
            <a:r>
              <a:rPr lang="en-US" sz="3600" b="1" dirty="0">
                <a:solidFill>
                  <a:schemeClr val="bg1">
                    <a:lumMod val="50000"/>
                    <a:lumOff val="50000"/>
                  </a:schemeClr>
                </a:solidFill>
                <a:effectLst>
                  <a:outerShdw blurRad="38100" dist="38100" dir="2700000" algn="tl">
                    <a:schemeClr val="tx1">
                      <a:alpha val="40000"/>
                    </a:schemeClr>
                  </a:outerShdw>
                </a:effectLst>
              </a:rPr>
              <a:t>-------------------------</a:t>
            </a:r>
          </a:p>
        </p:txBody>
      </p:sp>
      <p:sp>
        <p:nvSpPr>
          <p:cNvPr id="5" name="Rectangle 4">
            <a:extLst>
              <a:ext uri="{FF2B5EF4-FFF2-40B4-BE49-F238E27FC236}">
                <a16:creationId xmlns:a16="http://schemas.microsoft.com/office/drawing/2014/main" id="{214AC2F2-B21E-1358-D7C2-ABF76B83617B}"/>
              </a:ext>
            </a:extLst>
          </p:cNvPr>
          <p:cNvSpPr/>
          <p:nvPr/>
        </p:nvSpPr>
        <p:spPr>
          <a:xfrm>
            <a:off x="346840" y="3699528"/>
            <a:ext cx="3909848" cy="457200"/>
          </a:xfrm>
          <a:prstGeom prst="rect">
            <a:avLst/>
          </a:prstGeom>
          <a:solidFill>
            <a:schemeClr val="bg1">
              <a:alpha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rgbClr val="FF0000"/>
                </a:solidFill>
                <a:effectLst>
                  <a:outerShdw blurRad="38100" dist="38100" dir="2700000" algn="tl">
                    <a:schemeClr val="tx1">
                      <a:alpha val="40000"/>
                    </a:schemeClr>
                  </a:outerShdw>
                </a:effectLst>
              </a:rPr>
              <a:t>X   </a:t>
            </a:r>
            <a:r>
              <a:rPr lang="en-US" sz="3600" b="1" dirty="0">
                <a:solidFill>
                  <a:schemeClr val="bg1">
                    <a:lumMod val="50000"/>
                    <a:lumOff val="50000"/>
                  </a:schemeClr>
                </a:solidFill>
                <a:effectLst>
                  <a:outerShdw blurRad="38100" dist="38100" dir="2700000" algn="tl">
                    <a:schemeClr val="tx1">
                      <a:alpha val="40000"/>
                    </a:schemeClr>
                  </a:outerShdw>
                </a:effectLst>
              </a:rPr>
              <a:t>-------------------------</a:t>
            </a:r>
          </a:p>
        </p:txBody>
      </p:sp>
      <p:sp>
        <p:nvSpPr>
          <p:cNvPr id="7" name="Rectangle 6">
            <a:extLst>
              <a:ext uri="{FF2B5EF4-FFF2-40B4-BE49-F238E27FC236}">
                <a16:creationId xmlns:a16="http://schemas.microsoft.com/office/drawing/2014/main" id="{23D4154A-52E2-78B1-0014-5563DDAB2AD7}"/>
              </a:ext>
            </a:extLst>
          </p:cNvPr>
          <p:cNvSpPr/>
          <p:nvPr/>
        </p:nvSpPr>
        <p:spPr>
          <a:xfrm>
            <a:off x="346840" y="4676996"/>
            <a:ext cx="3909848" cy="457200"/>
          </a:xfrm>
          <a:prstGeom prst="rect">
            <a:avLst/>
          </a:prstGeom>
          <a:solidFill>
            <a:schemeClr val="bg1">
              <a:alpha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rgbClr val="FF0000"/>
                </a:solidFill>
                <a:effectLst>
                  <a:outerShdw blurRad="38100" dist="38100" dir="2700000" algn="tl">
                    <a:schemeClr val="tx1">
                      <a:alpha val="40000"/>
                    </a:schemeClr>
                  </a:outerShdw>
                </a:effectLst>
              </a:rPr>
              <a:t>X   </a:t>
            </a:r>
            <a:r>
              <a:rPr lang="en-US" sz="3600" b="1" dirty="0">
                <a:solidFill>
                  <a:schemeClr val="bg1">
                    <a:lumMod val="50000"/>
                    <a:lumOff val="50000"/>
                  </a:schemeClr>
                </a:solidFill>
                <a:effectLst>
                  <a:outerShdw blurRad="38100" dist="38100" dir="2700000" algn="tl">
                    <a:schemeClr val="tx1">
                      <a:alpha val="40000"/>
                    </a:schemeClr>
                  </a:outerShdw>
                </a:effectLst>
              </a:rPr>
              <a:t>-------------------------</a:t>
            </a:r>
          </a:p>
        </p:txBody>
      </p:sp>
      <p:sp>
        <p:nvSpPr>
          <p:cNvPr id="9" name="Rectangle 8">
            <a:extLst>
              <a:ext uri="{FF2B5EF4-FFF2-40B4-BE49-F238E27FC236}">
                <a16:creationId xmlns:a16="http://schemas.microsoft.com/office/drawing/2014/main" id="{4DF00485-3315-EE29-97CB-2F463ACC39A2}"/>
              </a:ext>
            </a:extLst>
          </p:cNvPr>
          <p:cNvSpPr/>
          <p:nvPr/>
        </p:nvSpPr>
        <p:spPr>
          <a:xfrm>
            <a:off x="346840" y="2774732"/>
            <a:ext cx="3909848" cy="457200"/>
          </a:xfrm>
          <a:prstGeom prst="rect">
            <a:avLst/>
          </a:prstGeom>
          <a:solidFill>
            <a:schemeClr val="bg1">
              <a:alpha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rgbClr val="FF0000"/>
                </a:solidFill>
                <a:effectLst>
                  <a:outerShdw blurRad="38100" dist="38100" dir="2700000" algn="tl">
                    <a:schemeClr val="tx1">
                      <a:alpha val="40000"/>
                    </a:schemeClr>
                  </a:outerShdw>
                </a:effectLst>
              </a:rPr>
              <a:t>X   </a:t>
            </a:r>
            <a:r>
              <a:rPr lang="en-US" sz="3600" b="1" dirty="0">
                <a:solidFill>
                  <a:schemeClr val="bg1">
                    <a:lumMod val="50000"/>
                    <a:lumOff val="50000"/>
                  </a:schemeClr>
                </a:solidFill>
                <a:effectLst>
                  <a:outerShdw blurRad="38100" dist="38100" dir="2700000" algn="tl">
                    <a:schemeClr val="tx1">
                      <a:alpha val="40000"/>
                    </a:schemeClr>
                  </a:outerShdw>
                </a:effectLst>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3" name="Rectangle 4"/>
          <p:cNvSpPr txBox="1">
            <a:spLocks noGrp="1"/>
          </p:cNvSpPr>
          <p:nvPr>
            <p:ph type="title"/>
          </p:nvPr>
        </p:nvSpPr>
        <p:spPr>
          <a:prstGeom prst="rect">
            <a:avLst/>
          </a:prstGeom>
        </p:spPr>
        <p:txBody>
          <a:bodyPr/>
          <a:lstStyle>
            <a:lvl1pPr defTabSz="685800">
              <a:defRPr sz="3000"/>
            </a:lvl1pPr>
          </a:lstStyle>
          <a:p>
            <a:r>
              <a:rPr dirty="0"/>
              <a:t>National EMS Education Standard Competencies</a:t>
            </a:r>
          </a:p>
        </p:txBody>
      </p:sp>
      <p:sp>
        <p:nvSpPr>
          <p:cNvPr id="114" name="Rectangle 5"/>
          <p:cNvSpPr txBox="1">
            <a:spLocks noGrp="1"/>
          </p:cNvSpPr>
          <p:nvPr>
            <p:ph idx="1"/>
          </p:nvPr>
        </p:nvSpPr>
        <p:spPr>
          <a:prstGeom prst="rect">
            <a:avLst/>
          </a:prstGeom>
        </p:spPr>
        <p:txBody>
          <a:bodyPr/>
          <a:lstStyle/>
          <a:p>
            <a:pPr marL="0" indent="0">
              <a:buSzTx/>
              <a:buNone/>
              <a:defRPr b="1"/>
            </a:pPr>
            <a:r>
              <a:rPr dirty="0"/>
              <a:t>Medication Administration</a:t>
            </a:r>
          </a:p>
          <a:p>
            <a:pPr>
              <a:spcBef>
                <a:spcPts val="1200"/>
              </a:spcBef>
              <a:buFont typeface="Arial"/>
              <a:defRPr sz="2400"/>
            </a:pPr>
            <a:r>
              <a:rPr dirty="0"/>
              <a:t>  Routes of administration</a:t>
            </a:r>
          </a:p>
          <a:p>
            <a:pPr>
              <a:spcBef>
                <a:spcPts val="1200"/>
              </a:spcBef>
              <a:buFont typeface="Arial"/>
              <a:defRPr sz="2400"/>
            </a:pPr>
            <a:r>
              <a:rPr dirty="0"/>
              <a:t>  Self-administer medication</a:t>
            </a:r>
          </a:p>
          <a:p>
            <a:pPr>
              <a:spcBef>
                <a:spcPts val="1200"/>
              </a:spcBef>
              <a:buFont typeface="Arial"/>
              <a:defRPr sz="2400"/>
            </a:pPr>
            <a:r>
              <a:rPr dirty="0"/>
              <a:t>  Peer-administer medication</a:t>
            </a:r>
          </a:p>
          <a:p>
            <a:pPr>
              <a:spcBef>
                <a:spcPts val="1200"/>
              </a:spcBef>
              <a:buFont typeface="Arial"/>
              <a:defRPr sz="2400"/>
            </a:pPr>
            <a:r>
              <a:rPr dirty="0"/>
              <a:t>  Assist/administer medications to a patient</a:t>
            </a:r>
          </a:p>
          <a:p>
            <a:pPr>
              <a:spcBef>
                <a:spcPts val="1200"/>
              </a:spcBef>
              <a:buFont typeface="Arial"/>
              <a:defRPr sz="2400"/>
            </a:pPr>
            <a:r>
              <a:rPr dirty="0"/>
              <a:t>  Within the scope of practice, administer</a:t>
            </a:r>
          </a:p>
          <a:p>
            <a:pPr marL="0" indent="0">
              <a:spcBef>
                <a:spcPts val="1200"/>
              </a:spcBef>
              <a:buSzTx/>
              <a:buNone/>
              <a:defRPr sz="2400"/>
            </a:pPr>
            <a:r>
              <a:rPr dirty="0"/>
              <a:t>      medications to a patient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F1052B5D-B71E-F41A-70F0-7A613E234F10}"/>
              </a:ext>
            </a:extLst>
          </p:cNvPr>
          <p:cNvSpPr txBox="1"/>
          <p:nvPr/>
        </p:nvSpPr>
        <p:spPr>
          <a:xfrm>
            <a:off x="7084809" y="3769025"/>
            <a:ext cx="2059191" cy="1446550"/>
          </a:xfrm>
          <a:prstGeom prst="rect">
            <a:avLst/>
          </a:prstGeom>
          <a:noFill/>
          <a:ln w="76200">
            <a:noFill/>
          </a:ln>
        </p:spPr>
        <p:txBody>
          <a:bodyPr wrap="square" rtlCol="0">
            <a:spAutoFit/>
          </a:bodyPr>
          <a:lstStyle/>
          <a:p>
            <a:r>
              <a:rPr lang="en-US" sz="8800" b="1" dirty="0">
                <a:solidFill>
                  <a:srgbClr val="66FFCC"/>
                </a:solidFill>
                <a:effectLst>
                  <a:outerShdw blurRad="38100" dist="38100" dir="2700000" algn="tl">
                    <a:srgbClr val="000000">
                      <a:alpha val="43137"/>
                    </a:srgbClr>
                  </a:outerShdw>
                </a:effectLst>
              </a:rPr>
              <a:t>???</a:t>
            </a:r>
            <a:endParaRPr lang="en-US" b="1" dirty="0">
              <a:solidFill>
                <a:srgbClr val="66FFCC"/>
              </a:solidFill>
              <a:effectLst>
                <a:outerShdw blurRad="38100" dist="38100" dir="2700000" algn="tl">
                  <a:srgbClr val="000000">
                    <a:alpha val="43137"/>
                  </a:srgbClr>
                </a:outerShdw>
              </a:effectLst>
            </a:endParaRPr>
          </a:p>
        </p:txBody>
      </p:sp>
      <p:pic>
        <p:nvPicPr>
          <p:cNvPr id="10242" name="Picture 2">
            <a:extLst>
              <a:ext uri="{FF2B5EF4-FFF2-40B4-BE49-F238E27FC236}">
                <a16:creationId xmlns:a16="http://schemas.microsoft.com/office/drawing/2014/main" id="{47DC3B14-99FC-DBE4-1820-7BEBC28ECE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632" t="12069" r="5833" b="29146"/>
          <a:stretch/>
        </p:blipFill>
        <p:spPr bwMode="auto">
          <a:xfrm>
            <a:off x="7566708" y="3876900"/>
            <a:ext cx="1043892" cy="13130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58F2573-8A83-4559-647C-E0721DF0DF15}"/>
              </a:ext>
            </a:extLst>
          </p:cNvPr>
          <p:cNvSpPr>
            <a:spLocks noGrp="1"/>
          </p:cNvSpPr>
          <p:nvPr>
            <p:ph type="title"/>
          </p:nvPr>
        </p:nvSpPr>
        <p:spPr/>
        <p:txBody>
          <a:bodyPr/>
          <a:lstStyle/>
          <a:p>
            <a:r>
              <a:rPr lang="en-US" dirty="0"/>
              <a:t>What is an algorithm?</a:t>
            </a:r>
          </a:p>
        </p:txBody>
      </p:sp>
      <p:sp>
        <p:nvSpPr>
          <p:cNvPr id="14" name="Content Placeholder 13">
            <a:extLst>
              <a:ext uri="{FF2B5EF4-FFF2-40B4-BE49-F238E27FC236}">
                <a16:creationId xmlns:a16="http://schemas.microsoft.com/office/drawing/2014/main" id="{9270CBCA-92FF-E656-4953-94191F755721}"/>
              </a:ext>
            </a:extLst>
          </p:cNvPr>
          <p:cNvSpPr>
            <a:spLocks noGrp="1"/>
          </p:cNvSpPr>
          <p:nvPr>
            <p:ph idx="1"/>
          </p:nvPr>
        </p:nvSpPr>
        <p:spPr/>
        <p:txBody>
          <a:bodyPr/>
          <a:lstStyle/>
          <a:p>
            <a:r>
              <a:rPr lang="en-US" dirty="0"/>
              <a:t>If this ______, then that ______.</a:t>
            </a:r>
          </a:p>
          <a:p>
            <a:endParaRPr lang="en-US" dirty="0"/>
          </a:p>
          <a:p>
            <a:r>
              <a:rPr lang="en-US" dirty="0"/>
              <a:t>Simplifies decision making</a:t>
            </a:r>
          </a:p>
          <a:p>
            <a:endParaRPr lang="en-US" dirty="0"/>
          </a:p>
          <a:p>
            <a:r>
              <a:rPr lang="en-US" dirty="0"/>
              <a:t>Prioritizes action</a:t>
            </a:r>
          </a:p>
          <a:p>
            <a:endParaRPr lang="en-US" dirty="0"/>
          </a:p>
          <a:p>
            <a:r>
              <a:rPr lang="en-US" dirty="0"/>
              <a:t>Clarifies roles</a:t>
            </a:r>
          </a:p>
        </p:txBody>
      </p:sp>
      <p:pic>
        <p:nvPicPr>
          <p:cNvPr id="15" name="Content Placeholder 4" descr="Cause And Effect with solid fill">
            <a:extLst>
              <a:ext uri="{FF2B5EF4-FFF2-40B4-BE49-F238E27FC236}">
                <a16:creationId xmlns:a16="http://schemas.microsoft.com/office/drawing/2014/main" id="{942475FF-8C54-E27D-9AA0-577C504414E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38176" y="2010224"/>
            <a:ext cx="1450478" cy="1450478"/>
          </a:xfrm>
          <a:prstGeom prst="rect">
            <a:avLst/>
          </a:prstGeom>
          <a:solidFill>
            <a:schemeClr val="bg1"/>
          </a:solidFill>
        </p:spPr>
      </p:pic>
      <p:pic>
        <p:nvPicPr>
          <p:cNvPr id="16" name="Graphic 15" descr="Excalibur with solid fill">
            <a:extLst>
              <a:ext uri="{FF2B5EF4-FFF2-40B4-BE49-F238E27FC236}">
                <a16:creationId xmlns:a16="http://schemas.microsoft.com/office/drawing/2014/main" id="{D634E181-F65A-A9E2-A994-04B03453627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67964" y="2970478"/>
            <a:ext cx="914400" cy="914400"/>
          </a:xfrm>
          <a:prstGeom prst="rect">
            <a:avLst/>
          </a:prstGeom>
        </p:spPr>
      </p:pic>
      <p:pic>
        <p:nvPicPr>
          <p:cNvPr id="17" name="Graphic 16" descr="Heart with pulse with solid fill">
            <a:extLst>
              <a:ext uri="{FF2B5EF4-FFF2-40B4-BE49-F238E27FC236}">
                <a16:creationId xmlns:a16="http://schemas.microsoft.com/office/drawing/2014/main" id="{0E51AA89-6977-4DF3-8DFE-F33653B8A83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937800" y="3989941"/>
            <a:ext cx="914400" cy="914400"/>
          </a:xfrm>
          <a:prstGeom prst="rect">
            <a:avLst/>
          </a:prstGeom>
        </p:spPr>
      </p:pic>
      <p:pic>
        <p:nvPicPr>
          <p:cNvPr id="18" name="Graphic 17" descr="Hierarchy with solid fill">
            <a:extLst>
              <a:ext uri="{FF2B5EF4-FFF2-40B4-BE49-F238E27FC236}">
                <a16:creationId xmlns:a16="http://schemas.microsoft.com/office/drawing/2014/main" id="{C1B00D01-0601-9C35-344F-D4F5A37F77B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028398" y="5250387"/>
            <a:ext cx="1261241" cy="1261241"/>
          </a:xfrm>
          <a:prstGeom prst="rect">
            <a:avLst/>
          </a:prstGeom>
        </p:spPr>
      </p:pic>
      <p:pic>
        <p:nvPicPr>
          <p:cNvPr id="19" name="Graphic 18" descr="Management with solid fill">
            <a:extLst>
              <a:ext uri="{FF2B5EF4-FFF2-40B4-BE49-F238E27FC236}">
                <a16:creationId xmlns:a16="http://schemas.microsoft.com/office/drawing/2014/main" id="{465DE20B-36BA-2FED-37DD-1645150F6FB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657599" y="5250388"/>
            <a:ext cx="1261241" cy="1261241"/>
          </a:xfrm>
          <a:prstGeom prst="rect">
            <a:avLst/>
          </a:prstGeom>
        </p:spPr>
      </p:pic>
      <p:sp>
        <p:nvSpPr>
          <p:cNvPr id="20" name="Arrow: Right 19">
            <a:extLst>
              <a:ext uri="{FF2B5EF4-FFF2-40B4-BE49-F238E27FC236}">
                <a16:creationId xmlns:a16="http://schemas.microsoft.com/office/drawing/2014/main" id="{1E755B25-2793-E6C1-E5B1-C0E28430FEDE}"/>
              </a:ext>
            </a:extLst>
          </p:cNvPr>
          <p:cNvSpPr/>
          <p:nvPr/>
        </p:nvSpPr>
        <p:spPr>
          <a:xfrm>
            <a:off x="4965311" y="559719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CE8AF3A-B9FE-7885-8B40-71686BAF94BB}"/>
              </a:ext>
            </a:extLst>
          </p:cNvPr>
          <p:cNvSpPr txBox="1"/>
          <p:nvPr/>
        </p:nvSpPr>
        <p:spPr>
          <a:xfrm>
            <a:off x="3681053" y="6296249"/>
            <a:ext cx="1237787" cy="461665"/>
          </a:xfrm>
          <a:prstGeom prst="rect">
            <a:avLst/>
          </a:prstGeom>
          <a:noFill/>
          <a:ln w="76200">
            <a:noFill/>
          </a:ln>
        </p:spPr>
        <p:txBody>
          <a:bodyPr wrap="square" rtlCol="0">
            <a:spAutoFit/>
          </a:bodyPr>
          <a:lstStyle/>
          <a:p>
            <a:r>
              <a:rPr lang="en-US" sz="2400" b="1" dirty="0">
                <a:solidFill>
                  <a:srgbClr val="FFFF00"/>
                </a:solidFill>
                <a:effectLst>
                  <a:outerShdw blurRad="38100" dist="38100" dir="2700000" algn="tl">
                    <a:srgbClr val="000000">
                      <a:alpha val="43137"/>
                    </a:srgbClr>
                  </a:outerShdw>
                </a:effectLst>
              </a:rPr>
              <a:t>A   B   C</a:t>
            </a:r>
            <a:endParaRPr lang="en-US" b="1" dirty="0">
              <a:solidFill>
                <a:srgbClr val="FFFF00"/>
              </a:solidFill>
              <a:effectLst>
                <a:outerShdw blurRad="38100" dist="38100" dir="2700000" algn="tl">
                  <a:srgbClr val="000000">
                    <a:alpha val="43137"/>
                  </a:srgbClr>
                </a:outerShdw>
              </a:effectLst>
            </a:endParaRPr>
          </a:p>
        </p:txBody>
      </p:sp>
      <p:sp>
        <p:nvSpPr>
          <p:cNvPr id="22" name="TextBox 21">
            <a:extLst>
              <a:ext uri="{FF2B5EF4-FFF2-40B4-BE49-F238E27FC236}">
                <a16:creationId xmlns:a16="http://schemas.microsoft.com/office/drawing/2014/main" id="{280DAC6C-F640-66CB-1F38-064CB20EA669}"/>
              </a:ext>
            </a:extLst>
          </p:cNvPr>
          <p:cNvSpPr txBox="1"/>
          <p:nvPr/>
        </p:nvSpPr>
        <p:spPr>
          <a:xfrm>
            <a:off x="6059930" y="6300879"/>
            <a:ext cx="1237787" cy="461665"/>
          </a:xfrm>
          <a:prstGeom prst="rect">
            <a:avLst/>
          </a:prstGeom>
          <a:noFill/>
          <a:ln w="76200">
            <a:noFill/>
          </a:ln>
        </p:spPr>
        <p:txBody>
          <a:bodyPr wrap="square" rtlCol="0">
            <a:spAutoFit/>
          </a:bodyPr>
          <a:lstStyle/>
          <a:p>
            <a:r>
              <a:rPr lang="en-US" sz="2400" b="1" dirty="0">
                <a:solidFill>
                  <a:srgbClr val="66FFCC"/>
                </a:solidFill>
                <a:effectLst>
                  <a:outerShdw blurRad="38100" dist="38100" dir="2700000" algn="tl">
                    <a:srgbClr val="000000">
                      <a:alpha val="43137"/>
                    </a:srgbClr>
                  </a:outerShdw>
                </a:effectLst>
              </a:rPr>
              <a:t>A   B   C</a:t>
            </a:r>
            <a:endParaRPr lang="en-US" b="1" dirty="0">
              <a:solidFill>
                <a:srgbClr val="66FFCC"/>
              </a:solidFill>
              <a:effectLst>
                <a:outerShdw blurRad="38100" dist="38100" dir="2700000" algn="tl">
                  <a:srgbClr val="000000">
                    <a:alpha val="43137"/>
                  </a:srgbClr>
                </a:outerShdw>
              </a:effectLst>
            </a:endParaRPr>
          </a:p>
        </p:txBody>
      </p:sp>
      <p:pic>
        <p:nvPicPr>
          <p:cNvPr id="23" name="Graphic 22" descr="Influencer with solid fill">
            <a:extLst>
              <a:ext uri="{FF2B5EF4-FFF2-40B4-BE49-F238E27FC236}">
                <a16:creationId xmlns:a16="http://schemas.microsoft.com/office/drawing/2014/main" id="{2C820048-533A-3FB5-2345-371F083BFEB2}"/>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6059930" y="4036142"/>
            <a:ext cx="914400" cy="914400"/>
          </a:xfrm>
          <a:prstGeom prst="rect">
            <a:avLst/>
          </a:prstGeom>
        </p:spPr>
      </p:pic>
      <p:sp>
        <p:nvSpPr>
          <p:cNvPr id="26" name="Arrow: Right 25">
            <a:extLst>
              <a:ext uri="{FF2B5EF4-FFF2-40B4-BE49-F238E27FC236}">
                <a16:creationId xmlns:a16="http://schemas.microsoft.com/office/drawing/2014/main" id="{E2BCD248-0F4E-3402-F9E9-740251106394}"/>
              </a:ext>
            </a:extLst>
          </p:cNvPr>
          <p:cNvSpPr/>
          <p:nvPr/>
        </p:nvSpPr>
        <p:spPr>
          <a:xfrm>
            <a:off x="4965311" y="420482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descr="Bow And Arrow with solid fill">
            <a:extLst>
              <a:ext uri="{FF2B5EF4-FFF2-40B4-BE49-F238E27FC236}">
                <a16:creationId xmlns:a16="http://schemas.microsoft.com/office/drawing/2014/main" id="{ED59220A-636D-A692-C10D-8E54BC5DD405}"/>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Tree>
    <p:extLst>
      <p:ext uri="{BB962C8B-B14F-4D97-AF65-F5344CB8AC3E}">
        <p14:creationId xmlns:p14="http://schemas.microsoft.com/office/powerpoint/2010/main" val="1593586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25"/>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24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4">
                                            <p:txEl>
                                              <p:pRg st="6" end="6"/>
                                            </p:txEl>
                                          </p:spTgt>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10242"/>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5" grpId="1"/>
      <p:bldP spid="14" grpId="0" uiExpand="1" build="p"/>
      <p:bldP spid="20" grpId="0" animBg="1"/>
      <p:bldP spid="21" grpId="0"/>
      <p:bldP spid="22" grpId="0"/>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4847A-4D9F-0331-01D8-D537DF273E1E}"/>
              </a:ext>
            </a:extLst>
          </p:cNvPr>
          <p:cNvSpPr>
            <a:spLocks noGrp="1"/>
          </p:cNvSpPr>
          <p:nvPr>
            <p:ph type="title"/>
          </p:nvPr>
        </p:nvSpPr>
        <p:spPr/>
        <p:txBody>
          <a:bodyPr/>
          <a:lstStyle/>
          <a:p>
            <a:r>
              <a:rPr lang="en-US" dirty="0"/>
              <a:t>Why?</a:t>
            </a:r>
          </a:p>
        </p:txBody>
      </p:sp>
      <p:pic>
        <p:nvPicPr>
          <p:cNvPr id="4" name="Graphic 3" descr="Bow And Arrow with solid fill">
            <a:extLst>
              <a:ext uri="{FF2B5EF4-FFF2-40B4-BE49-F238E27FC236}">
                <a16:creationId xmlns:a16="http://schemas.microsoft.com/office/drawing/2014/main" id="{2804A867-FD1C-2655-8E96-BAFB695FAFA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
        <p:nvSpPr>
          <p:cNvPr id="8" name="Content Placeholder 7">
            <a:extLst>
              <a:ext uri="{FF2B5EF4-FFF2-40B4-BE49-F238E27FC236}">
                <a16:creationId xmlns:a16="http://schemas.microsoft.com/office/drawing/2014/main" id="{05DADE27-D190-10C8-6E3E-2DFFE7EC5DEC}"/>
              </a:ext>
            </a:extLst>
          </p:cNvPr>
          <p:cNvSpPr>
            <a:spLocks noGrp="1"/>
          </p:cNvSpPr>
          <p:nvPr>
            <p:ph idx="1"/>
          </p:nvPr>
        </p:nvSpPr>
        <p:spPr/>
        <p:txBody>
          <a:bodyPr>
            <a:normAutofit/>
          </a:bodyPr>
          <a:lstStyle/>
          <a:p>
            <a:r>
              <a:rPr lang="en-US" dirty="0"/>
              <a:t>Consistency</a:t>
            </a:r>
          </a:p>
          <a:p>
            <a:endParaRPr lang="en-US" dirty="0"/>
          </a:p>
          <a:p>
            <a:r>
              <a:rPr lang="en-US" dirty="0"/>
              <a:t>Trial and error</a:t>
            </a:r>
          </a:p>
          <a:p>
            <a:endParaRPr lang="en-US" dirty="0"/>
          </a:p>
          <a:p>
            <a:r>
              <a:rPr lang="en-US" dirty="0"/>
              <a:t>Efficiency</a:t>
            </a:r>
          </a:p>
          <a:p>
            <a:endParaRPr lang="en-US" dirty="0"/>
          </a:p>
          <a:p>
            <a:r>
              <a:rPr lang="en-US" dirty="0"/>
              <a:t>Teachability</a:t>
            </a:r>
          </a:p>
        </p:txBody>
      </p:sp>
      <p:pic>
        <p:nvPicPr>
          <p:cNvPr id="11" name="Picture 10" descr="A dog sitting next to a bicycle&#10;&#10;Description automatically generated with low confidence">
            <a:extLst>
              <a:ext uri="{FF2B5EF4-FFF2-40B4-BE49-F238E27FC236}">
                <a16:creationId xmlns:a16="http://schemas.microsoft.com/office/drawing/2014/main" id="{25D2D0BF-76A1-0E7F-C212-FC47A208CE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1699" y="2313837"/>
            <a:ext cx="5531855" cy="3120312"/>
          </a:xfrm>
          <a:prstGeom prst="rect">
            <a:avLst/>
          </a:prstGeom>
        </p:spPr>
      </p:pic>
      <p:pic>
        <p:nvPicPr>
          <p:cNvPr id="9" name="Content Placeholder 5" descr="Brainstorm with solid fill">
            <a:extLst>
              <a:ext uri="{FF2B5EF4-FFF2-40B4-BE49-F238E27FC236}">
                <a16:creationId xmlns:a16="http://schemas.microsoft.com/office/drawing/2014/main" id="{D488DCEA-FC84-8720-ABB0-F14190F5541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23676" y="2227773"/>
            <a:ext cx="2750553" cy="2750553"/>
          </a:xfrm>
          <a:prstGeom prst="rect">
            <a:avLst/>
          </a:prstGeom>
        </p:spPr>
      </p:pic>
      <p:pic>
        <p:nvPicPr>
          <p:cNvPr id="13" name="Graphic 12" descr="Buddha Silhouette with solid fill">
            <a:extLst>
              <a:ext uri="{FF2B5EF4-FFF2-40B4-BE49-F238E27FC236}">
                <a16:creationId xmlns:a16="http://schemas.microsoft.com/office/drawing/2014/main" id="{61C667BC-C857-836E-9D7D-457AEFE62A3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6296297" y="2549196"/>
            <a:ext cx="2547257" cy="2547257"/>
          </a:xfrm>
          <a:prstGeom prst="rect">
            <a:avLst/>
          </a:prstGeom>
        </p:spPr>
      </p:pic>
      <p:pic>
        <p:nvPicPr>
          <p:cNvPr id="15" name="Graphic 14" descr="Children with solid fill">
            <a:extLst>
              <a:ext uri="{FF2B5EF4-FFF2-40B4-BE49-F238E27FC236}">
                <a16:creationId xmlns:a16="http://schemas.microsoft.com/office/drawing/2014/main" id="{FE0EA077-1C1E-181D-E139-F526EECE64C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090052" y="3884545"/>
            <a:ext cx="1992308" cy="1992308"/>
          </a:xfrm>
          <a:prstGeom prst="rect">
            <a:avLst/>
          </a:prstGeom>
        </p:spPr>
      </p:pic>
      <p:pic>
        <p:nvPicPr>
          <p:cNvPr id="17" name="Graphic 16" descr="Teacher with solid fill">
            <a:extLst>
              <a:ext uri="{FF2B5EF4-FFF2-40B4-BE49-F238E27FC236}">
                <a16:creationId xmlns:a16="http://schemas.microsoft.com/office/drawing/2014/main" id="{5AB39FAC-B119-EC03-1C57-F4AB036665C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759047" y="2554007"/>
            <a:ext cx="1992308" cy="1992308"/>
          </a:xfrm>
          <a:prstGeom prst="rect">
            <a:avLst/>
          </a:prstGeom>
        </p:spPr>
      </p:pic>
    </p:spTree>
    <p:extLst>
      <p:ext uri="{BB962C8B-B14F-4D97-AF65-F5344CB8AC3E}">
        <p14:creationId xmlns:p14="http://schemas.microsoft.com/office/powerpoint/2010/main" val="2529887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11"/>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9"/>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15"/>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4"/>
          <p:cNvSpPr txBox="1">
            <a:spLocks noGrp="1"/>
          </p:cNvSpPr>
          <p:nvPr>
            <p:ph type="title"/>
          </p:nvPr>
        </p:nvSpPr>
        <p:spPr>
          <a:prstGeom prst="rect">
            <a:avLst/>
          </a:prstGeom>
        </p:spPr>
        <p:txBody>
          <a:bodyPr/>
          <a:lstStyle>
            <a:lvl1pPr defTabSz="685800">
              <a:defRPr sz="3000"/>
            </a:lvl1pPr>
          </a:lstStyle>
          <a:p>
            <a:r>
              <a:rPr dirty="0"/>
              <a:t>National EMS Education Standard Competencies</a:t>
            </a:r>
          </a:p>
        </p:txBody>
      </p:sp>
      <p:sp>
        <p:nvSpPr>
          <p:cNvPr id="99" name="Rectangle 5"/>
          <p:cNvSpPr txBox="1">
            <a:spLocks noGrp="1"/>
          </p:cNvSpPr>
          <p:nvPr>
            <p:ph idx="1"/>
          </p:nvPr>
        </p:nvSpPr>
        <p:spPr>
          <a:prstGeom prst="rect">
            <a:avLst/>
          </a:prstGeom>
        </p:spPr>
        <p:txBody>
          <a:bodyPr/>
          <a:lstStyle/>
          <a:p>
            <a:pPr marL="0" indent="0">
              <a:buSzTx/>
              <a:buNone/>
              <a:defRPr b="1"/>
            </a:pPr>
            <a:r>
              <a:rPr lang="en-US" dirty="0"/>
              <a:t>Study of </a:t>
            </a:r>
            <a:r>
              <a:rPr dirty="0"/>
              <a:t>Pharmacology</a:t>
            </a:r>
            <a:r>
              <a:rPr lang="en-US" dirty="0"/>
              <a:t> – Your goals:</a:t>
            </a:r>
            <a:endParaRPr dirty="0"/>
          </a:p>
          <a:p>
            <a:r>
              <a:rPr dirty="0"/>
              <a:t>Integrates </a:t>
            </a:r>
            <a:r>
              <a:rPr dirty="0">
                <a:highlight>
                  <a:srgbClr val="008080"/>
                </a:highlight>
              </a:rPr>
              <a:t>comprehensive knowledge </a:t>
            </a:r>
            <a:r>
              <a:rPr dirty="0"/>
              <a:t>of pharmacology </a:t>
            </a:r>
            <a:endParaRPr lang="en-US" dirty="0"/>
          </a:p>
          <a:p>
            <a:r>
              <a:rPr dirty="0"/>
              <a:t>to formulate a </a:t>
            </a:r>
            <a:r>
              <a:rPr dirty="0">
                <a:highlight>
                  <a:srgbClr val="008080"/>
                </a:highlight>
              </a:rPr>
              <a:t>treatment plan </a:t>
            </a:r>
            <a:endParaRPr lang="en-US" dirty="0">
              <a:highlight>
                <a:srgbClr val="008080"/>
              </a:highlight>
            </a:endParaRPr>
          </a:p>
          <a:p>
            <a:r>
              <a:rPr dirty="0"/>
              <a:t>intended to </a:t>
            </a:r>
            <a:r>
              <a:rPr dirty="0">
                <a:highlight>
                  <a:srgbClr val="008080"/>
                </a:highlight>
              </a:rPr>
              <a:t>mitigate emergencies </a:t>
            </a:r>
            <a:endParaRPr lang="en-US" dirty="0">
              <a:highlight>
                <a:srgbClr val="008080"/>
              </a:highlight>
            </a:endParaRPr>
          </a:p>
          <a:p>
            <a:r>
              <a:rPr dirty="0"/>
              <a:t>and improve the </a:t>
            </a:r>
            <a:r>
              <a:rPr dirty="0">
                <a:highlight>
                  <a:srgbClr val="008080"/>
                </a:highlight>
              </a:rPr>
              <a:t>overall health </a:t>
            </a:r>
            <a:r>
              <a:rPr dirty="0"/>
              <a:t>of the patient.</a:t>
            </a:r>
          </a:p>
        </p:txBody>
      </p:sp>
      <p:sp>
        <p:nvSpPr>
          <p:cNvPr id="7" name="Rectangle 6">
            <a:extLst>
              <a:ext uri="{FF2B5EF4-FFF2-40B4-BE49-F238E27FC236}">
                <a16:creationId xmlns:a16="http://schemas.microsoft.com/office/drawing/2014/main" id="{DAA58F40-D100-A3FC-93C3-8F528632F8D6}"/>
              </a:ext>
            </a:extLst>
          </p:cNvPr>
          <p:cNvSpPr/>
          <p:nvPr/>
        </p:nvSpPr>
        <p:spPr>
          <a:xfrm>
            <a:off x="2948151" y="4461643"/>
            <a:ext cx="3657600" cy="4572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Bow And Arrow with solid fill">
            <a:extLst>
              <a:ext uri="{FF2B5EF4-FFF2-40B4-BE49-F238E27FC236}">
                <a16:creationId xmlns:a16="http://schemas.microsoft.com/office/drawing/2014/main" id="{FC51E558-ECCB-BBE3-957C-977B2F2363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Tree>
    <p:extLst>
      <p:ext uri="{BB962C8B-B14F-4D97-AF65-F5344CB8AC3E}">
        <p14:creationId xmlns:p14="http://schemas.microsoft.com/office/powerpoint/2010/main" val="415400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1AF68-FABE-64EB-5378-C4FFFF11C654}"/>
              </a:ext>
            </a:extLst>
          </p:cNvPr>
          <p:cNvSpPr>
            <a:spLocks noGrp="1"/>
          </p:cNvSpPr>
          <p:nvPr>
            <p:ph type="title"/>
          </p:nvPr>
        </p:nvSpPr>
        <p:spPr/>
        <p:txBody>
          <a:bodyPr/>
          <a:lstStyle/>
          <a:p>
            <a:r>
              <a:rPr lang="en-US" dirty="0"/>
              <a:t>Build your algorithm</a:t>
            </a:r>
          </a:p>
        </p:txBody>
      </p:sp>
      <p:sp>
        <p:nvSpPr>
          <p:cNvPr id="3" name="Content Placeholder 2">
            <a:extLst>
              <a:ext uri="{FF2B5EF4-FFF2-40B4-BE49-F238E27FC236}">
                <a16:creationId xmlns:a16="http://schemas.microsoft.com/office/drawing/2014/main" id="{A294E232-9538-4BA9-D73D-87CB3CB82864}"/>
              </a:ext>
            </a:extLst>
          </p:cNvPr>
          <p:cNvSpPr>
            <a:spLocks noGrp="1"/>
          </p:cNvSpPr>
          <p:nvPr>
            <p:ph idx="1"/>
          </p:nvPr>
        </p:nvSpPr>
        <p:spPr/>
        <p:txBody>
          <a:bodyPr/>
          <a:lstStyle/>
          <a:p>
            <a:r>
              <a:rPr lang="en-US" dirty="0"/>
              <a:t>Define your priorities</a:t>
            </a:r>
          </a:p>
          <a:p>
            <a:endParaRPr lang="en-US" dirty="0"/>
          </a:p>
          <a:p>
            <a:r>
              <a:rPr lang="en-US" dirty="0"/>
              <a:t>Understand WHY</a:t>
            </a:r>
          </a:p>
          <a:p>
            <a:endParaRPr lang="en-US" dirty="0"/>
          </a:p>
          <a:p>
            <a:r>
              <a:rPr lang="en-US" dirty="0"/>
              <a:t>Create your framework</a:t>
            </a:r>
          </a:p>
          <a:p>
            <a:endParaRPr lang="en-US" dirty="0"/>
          </a:p>
          <a:p>
            <a:r>
              <a:rPr lang="en-US" dirty="0"/>
              <a:t>Revise and reflect</a:t>
            </a:r>
          </a:p>
        </p:txBody>
      </p:sp>
      <p:pic>
        <p:nvPicPr>
          <p:cNvPr id="4" name="Graphic 3" descr="Bow And Arrow with solid fill">
            <a:extLst>
              <a:ext uri="{FF2B5EF4-FFF2-40B4-BE49-F238E27FC236}">
                <a16:creationId xmlns:a16="http://schemas.microsoft.com/office/drawing/2014/main" id="{EA271F99-D7AB-A961-8EE9-D9DF7E4453D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pic>
        <p:nvPicPr>
          <p:cNvPr id="5" name="Graphic 4" descr="Buddha Silhouette with solid fill">
            <a:extLst>
              <a:ext uri="{FF2B5EF4-FFF2-40B4-BE49-F238E27FC236}">
                <a16:creationId xmlns:a16="http://schemas.microsoft.com/office/drawing/2014/main" id="{657B42C1-B37E-4FAD-061F-5E5245C8E8A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296297" y="2549196"/>
            <a:ext cx="2547257" cy="2547257"/>
          </a:xfrm>
          <a:prstGeom prst="rect">
            <a:avLst/>
          </a:prstGeom>
        </p:spPr>
      </p:pic>
    </p:spTree>
    <p:extLst>
      <p:ext uri="{BB962C8B-B14F-4D97-AF65-F5344CB8AC3E}">
        <p14:creationId xmlns:p14="http://schemas.microsoft.com/office/powerpoint/2010/main" val="3309774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14901-8E81-9FB1-92E2-A674487585AF}"/>
              </a:ext>
            </a:extLst>
          </p:cNvPr>
          <p:cNvSpPr>
            <a:spLocks noGrp="1"/>
          </p:cNvSpPr>
          <p:nvPr>
            <p:ph type="title"/>
          </p:nvPr>
        </p:nvSpPr>
        <p:spPr/>
        <p:txBody>
          <a:bodyPr/>
          <a:lstStyle/>
          <a:p>
            <a:r>
              <a:rPr lang="en-US" dirty="0" err="1"/>
              <a:t>Pharmacokintetics</a:t>
            </a:r>
            <a:endParaRPr lang="en-US" dirty="0"/>
          </a:p>
        </p:txBody>
      </p:sp>
      <p:pic>
        <p:nvPicPr>
          <p:cNvPr id="2050" name="Picture 2">
            <a:extLst>
              <a:ext uri="{FF2B5EF4-FFF2-40B4-BE49-F238E27FC236}">
                <a16:creationId xmlns:a16="http://schemas.microsoft.com/office/drawing/2014/main" id="{4E613244-EE77-5761-39CE-12DAEEB2811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80744" y="2336800"/>
            <a:ext cx="4793475" cy="35988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0022A359-C887-B842-3160-0077637D75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5142" y="2081414"/>
            <a:ext cx="607695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descr="Bow And Arrow with solid fill">
            <a:extLst>
              <a:ext uri="{FF2B5EF4-FFF2-40B4-BE49-F238E27FC236}">
                <a16:creationId xmlns:a16="http://schemas.microsoft.com/office/drawing/2014/main" id="{954B065C-11AA-349C-6541-FFB3C0D010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Tree>
    <p:extLst>
      <p:ext uri="{BB962C8B-B14F-4D97-AF65-F5344CB8AC3E}">
        <p14:creationId xmlns:p14="http://schemas.microsoft.com/office/powerpoint/2010/main" val="2663302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381E-C296-C80F-F982-F62D90324B50}"/>
              </a:ext>
            </a:extLst>
          </p:cNvPr>
          <p:cNvSpPr>
            <a:spLocks noGrp="1"/>
          </p:cNvSpPr>
          <p:nvPr>
            <p:ph type="title"/>
          </p:nvPr>
        </p:nvSpPr>
        <p:spPr/>
        <p:txBody>
          <a:bodyPr/>
          <a:lstStyle/>
          <a:p>
            <a:r>
              <a:rPr lang="en-US" dirty="0"/>
              <a:t>Someday, you will</a:t>
            </a:r>
            <a:r>
              <a:rPr lang="en-US" baseline="0" dirty="0"/>
              <a:t> make a mistake</a:t>
            </a:r>
            <a:endParaRPr lang="en-US" dirty="0"/>
          </a:p>
        </p:txBody>
      </p:sp>
      <p:sp>
        <p:nvSpPr>
          <p:cNvPr id="4" name="Text Placeholder 3">
            <a:extLst>
              <a:ext uri="{FF2B5EF4-FFF2-40B4-BE49-F238E27FC236}">
                <a16:creationId xmlns:a16="http://schemas.microsoft.com/office/drawing/2014/main" id="{F683143F-EEEE-B4C9-D09E-1E9BD22F1FAC}"/>
              </a:ext>
            </a:extLst>
          </p:cNvPr>
          <p:cNvSpPr>
            <a:spLocks noGrp="1"/>
          </p:cNvSpPr>
          <p:nvPr>
            <p:ph type="body" idx="1"/>
          </p:nvPr>
        </p:nvSpPr>
        <p:spPr/>
        <p:txBody>
          <a:bodyPr/>
          <a:lstStyle/>
          <a:p>
            <a:r>
              <a:rPr lang="en-US" dirty="0"/>
              <a:t>…Hundreds of them, actually.</a:t>
            </a:r>
          </a:p>
        </p:txBody>
      </p:sp>
      <p:pic>
        <p:nvPicPr>
          <p:cNvPr id="5" name="Graphic 4" descr="Bow And Arrow with solid fill">
            <a:extLst>
              <a:ext uri="{FF2B5EF4-FFF2-40B4-BE49-F238E27FC236}">
                <a16:creationId xmlns:a16="http://schemas.microsoft.com/office/drawing/2014/main" id="{27C7268B-747D-B2A9-0F9F-4FC606B41F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2759" y="2784668"/>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Tree>
    <p:extLst>
      <p:ext uri="{BB962C8B-B14F-4D97-AF65-F5344CB8AC3E}">
        <p14:creationId xmlns:p14="http://schemas.microsoft.com/office/powerpoint/2010/main" val="3432827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13F5C-4803-9FD5-8691-CA7824E8A0A6}"/>
              </a:ext>
            </a:extLst>
          </p:cNvPr>
          <p:cNvSpPr>
            <a:spLocks noGrp="1"/>
          </p:cNvSpPr>
          <p:nvPr>
            <p:ph type="title"/>
          </p:nvPr>
        </p:nvSpPr>
        <p:spPr/>
        <p:txBody>
          <a:bodyPr/>
          <a:lstStyle/>
          <a:p>
            <a:r>
              <a:rPr lang="en-US" dirty="0"/>
              <a:t>Why do we give medications?</a:t>
            </a:r>
          </a:p>
        </p:txBody>
      </p:sp>
      <p:sp>
        <p:nvSpPr>
          <p:cNvPr id="3" name="Content Placeholder 2">
            <a:extLst>
              <a:ext uri="{FF2B5EF4-FFF2-40B4-BE49-F238E27FC236}">
                <a16:creationId xmlns:a16="http://schemas.microsoft.com/office/drawing/2014/main" id="{AB1FF5B2-3CDE-AA5C-3AE4-1B78F8F2C5C8}"/>
              </a:ext>
            </a:extLst>
          </p:cNvPr>
          <p:cNvSpPr>
            <a:spLocks noGrp="1"/>
          </p:cNvSpPr>
          <p:nvPr>
            <p:ph idx="1"/>
          </p:nvPr>
        </p:nvSpPr>
        <p:spPr>
          <a:xfrm>
            <a:off x="533400" y="2336873"/>
            <a:ext cx="7349359" cy="3599316"/>
          </a:xfrm>
        </p:spPr>
        <p:txBody>
          <a:bodyPr/>
          <a:lstStyle/>
          <a:p>
            <a:r>
              <a:rPr lang="en-US" dirty="0"/>
              <a:t>Improve the overall health of the patient</a:t>
            </a:r>
          </a:p>
          <a:p>
            <a:endParaRPr lang="en-US" dirty="0"/>
          </a:p>
          <a:p>
            <a:r>
              <a:rPr lang="en-US" dirty="0"/>
              <a:t>Address immediately life-threatening situations</a:t>
            </a:r>
          </a:p>
          <a:p>
            <a:endParaRPr lang="en-US" dirty="0"/>
          </a:p>
          <a:p>
            <a:r>
              <a:rPr lang="en-US" dirty="0"/>
              <a:t>NOT… because we wanted to do something</a:t>
            </a:r>
          </a:p>
          <a:p>
            <a:endParaRPr lang="en-US" dirty="0"/>
          </a:p>
          <a:p>
            <a:pPr marL="0" indent="0" algn="r">
              <a:buNone/>
            </a:pPr>
            <a:r>
              <a:rPr lang="en-US" i="1" dirty="0"/>
              <a:t>“Above all: Do no harm.”</a:t>
            </a:r>
          </a:p>
        </p:txBody>
      </p:sp>
      <p:pic>
        <p:nvPicPr>
          <p:cNvPr id="4" name="Graphic 3" descr="Bow And Arrow with solid fill">
            <a:extLst>
              <a:ext uri="{FF2B5EF4-FFF2-40B4-BE49-F238E27FC236}">
                <a16:creationId xmlns:a16="http://schemas.microsoft.com/office/drawing/2014/main" id="{2D484598-62E8-1C74-F15F-5BDC4D692A9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Tree>
    <p:extLst>
      <p:ext uri="{BB962C8B-B14F-4D97-AF65-F5344CB8AC3E}">
        <p14:creationId xmlns:p14="http://schemas.microsoft.com/office/powerpoint/2010/main" val="4583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 name="Rectangle 6"/>
          <p:cNvSpPr txBox="1">
            <a:spLocks noGrp="1"/>
          </p:cNvSpPr>
          <p:nvPr>
            <p:ph type="title"/>
          </p:nvPr>
        </p:nvSpPr>
        <p:spPr>
          <a:prstGeom prst="rect">
            <a:avLst/>
          </a:prstGeom>
        </p:spPr>
        <p:txBody>
          <a:bodyPr/>
          <a:lstStyle/>
          <a:p>
            <a:r>
              <a:rPr dirty="0"/>
              <a:t>Introduction</a:t>
            </a:r>
          </a:p>
        </p:txBody>
      </p:sp>
      <p:sp>
        <p:nvSpPr>
          <p:cNvPr id="119" name="Rectangle 7"/>
          <p:cNvSpPr txBox="1">
            <a:spLocks noGrp="1"/>
          </p:cNvSpPr>
          <p:nvPr>
            <p:ph idx="1"/>
          </p:nvPr>
        </p:nvSpPr>
        <p:spPr>
          <a:prstGeom prst="rect">
            <a:avLst/>
          </a:prstGeom>
        </p:spPr>
        <p:txBody>
          <a:bodyPr/>
          <a:lstStyle/>
          <a:p>
            <a:r>
              <a:rPr dirty="0">
                <a:highlight>
                  <a:srgbClr val="008080"/>
                </a:highlight>
              </a:rPr>
              <a:t>Medication administration is a defining element of paramedic clinical practice.</a:t>
            </a:r>
          </a:p>
          <a:p>
            <a:r>
              <a:rPr dirty="0"/>
              <a:t>Medications can:</a:t>
            </a:r>
          </a:p>
          <a:p>
            <a:pPr marL="800100" lvl="1" indent="-342900">
              <a:spcBef>
                <a:spcPts val="700"/>
              </a:spcBef>
              <a:buFont typeface="Lucida Grande"/>
              <a:defRPr sz="2400"/>
            </a:pPr>
            <a:r>
              <a:rPr dirty="0"/>
              <a:t>Correct or decrease the severity of an illness or injury</a:t>
            </a:r>
          </a:p>
          <a:p>
            <a:pPr marL="800100" lvl="1" indent="-342900">
              <a:spcBef>
                <a:spcPts val="700"/>
              </a:spcBef>
              <a:buFont typeface="Lucida Grande"/>
              <a:defRPr sz="2400"/>
            </a:pPr>
            <a:r>
              <a:rPr dirty="0"/>
              <a:t>Manage life-threatening conditions</a:t>
            </a:r>
          </a:p>
          <a:p>
            <a:pPr marL="800100" lvl="1" indent="-342900">
              <a:spcBef>
                <a:spcPts val="700"/>
              </a:spcBef>
              <a:buFont typeface="Lucida Grande"/>
              <a:defRPr sz="2400"/>
            </a:pPr>
            <a:r>
              <a:rPr dirty="0"/>
              <a:t>Substantially reduce patient discomfort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 name="Rectangle 6"/>
          <p:cNvSpPr txBox="1">
            <a:spLocks noGrp="1"/>
          </p:cNvSpPr>
          <p:nvPr>
            <p:ph type="title"/>
          </p:nvPr>
        </p:nvSpPr>
        <p:spPr>
          <a:prstGeom prst="rect">
            <a:avLst/>
          </a:prstGeom>
        </p:spPr>
        <p:txBody>
          <a:bodyPr/>
          <a:lstStyle/>
          <a:p>
            <a:r>
              <a:rPr dirty="0"/>
              <a:t>Introduction</a:t>
            </a:r>
          </a:p>
        </p:txBody>
      </p:sp>
      <p:sp>
        <p:nvSpPr>
          <p:cNvPr id="124" name="Rectangle 7"/>
          <p:cNvSpPr txBox="1">
            <a:spLocks noGrp="1"/>
          </p:cNvSpPr>
          <p:nvPr>
            <p:ph idx="1"/>
          </p:nvPr>
        </p:nvSpPr>
        <p:spPr>
          <a:prstGeom prst="rect">
            <a:avLst/>
          </a:prstGeom>
        </p:spPr>
        <p:txBody>
          <a:bodyPr/>
          <a:lstStyle/>
          <a:p>
            <a:r>
              <a:rPr dirty="0"/>
              <a:t>Severe, often life-threatening consequences can occur if paramedics make a mistake.</a:t>
            </a:r>
          </a:p>
          <a:p>
            <a:endParaRPr lang="en-US" dirty="0"/>
          </a:p>
          <a:p>
            <a:r>
              <a:rPr lang="en-US" dirty="0"/>
              <a:t>How do mistakes happen?</a:t>
            </a:r>
          </a:p>
          <a:p>
            <a:pPr lvl="1"/>
            <a:r>
              <a:rPr lang="en-US" dirty="0"/>
              <a:t>Wrong medicine</a:t>
            </a:r>
          </a:p>
          <a:p>
            <a:pPr lvl="1"/>
            <a:r>
              <a:rPr lang="en-US" dirty="0"/>
              <a:t>Wrong route</a:t>
            </a:r>
          </a:p>
          <a:p>
            <a:pPr lvl="1"/>
            <a:r>
              <a:rPr lang="en-US" dirty="0"/>
              <a:t>Wrong dose</a:t>
            </a:r>
          </a:p>
          <a:p>
            <a:pPr lvl="1"/>
            <a:r>
              <a:rPr lang="en-US" dirty="0"/>
              <a:t>Wrong technique</a:t>
            </a:r>
          </a:p>
          <a:p>
            <a:pPr lvl="1"/>
            <a:r>
              <a:rPr lang="en-US" dirty="0"/>
              <a:t>Wrong patient</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4">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4">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4">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4">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CCD3C-96E1-4511-F3B4-DE33B3E7D6B3}"/>
              </a:ext>
            </a:extLst>
          </p:cNvPr>
          <p:cNvSpPr>
            <a:spLocks noGrp="1"/>
          </p:cNvSpPr>
          <p:nvPr>
            <p:ph type="title"/>
          </p:nvPr>
        </p:nvSpPr>
        <p:spPr/>
        <p:txBody>
          <a:bodyPr/>
          <a:lstStyle/>
          <a:p>
            <a:r>
              <a:rPr lang="en-US" dirty="0"/>
              <a:t>To Err is human…</a:t>
            </a:r>
          </a:p>
        </p:txBody>
      </p:sp>
      <p:sp>
        <p:nvSpPr>
          <p:cNvPr id="3" name="Content Placeholder 2">
            <a:extLst>
              <a:ext uri="{FF2B5EF4-FFF2-40B4-BE49-F238E27FC236}">
                <a16:creationId xmlns:a16="http://schemas.microsoft.com/office/drawing/2014/main" id="{5B3EE45D-954E-E477-E826-C48D98811115}"/>
              </a:ext>
            </a:extLst>
          </p:cNvPr>
          <p:cNvSpPr>
            <a:spLocks noGrp="1"/>
          </p:cNvSpPr>
          <p:nvPr>
            <p:ph idx="1"/>
          </p:nvPr>
        </p:nvSpPr>
        <p:spPr/>
        <p:txBody>
          <a:bodyPr/>
          <a:lstStyle/>
          <a:p>
            <a:r>
              <a:rPr lang="en-US" dirty="0"/>
              <a:t>To forgive is divine.</a:t>
            </a:r>
          </a:p>
          <a:p>
            <a:endParaRPr lang="en-US" dirty="0"/>
          </a:p>
          <a:p>
            <a:r>
              <a:rPr lang="en-US" dirty="0"/>
              <a:t>High Risk, high reward careers</a:t>
            </a:r>
          </a:p>
          <a:p>
            <a:endParaRPr lang="en-US" dirty="0"/>
          </a:p>
          <a:p>
            <a:r>
              <a:rPr lang="en-US" dirty="0"/>
              <a:t>Gratitude for the privilege we have.</a:t>
            </a:r>
          </a:p>
          <a:p>
            <a:endParaRPr lang="en-US" dirty="0"/>
          </a:p>
          <a:p>
            <a:r>
              <a:rPr lang="en-US" dirty="0"/>
              <a:t>Some of your patients will die.</a:t>
            </a:r>
          </a:p>
          <a:p>
            <a:pPr lvl="1"/>
            <a:r>
              <a:rPr lang="en-US" dirty="0"/>
              <a:t>Learn to forgive yourself.</a:t>
            </a:r>
          </a:p>
          <a:p>
            <a:endParaRPr lang="en-US" dirty="0"/>
          </a:p>
        </p:txBody>
      </p:sp>
      <p:pic>
        <p:nvPicPr>
          <p:cNvPr id="11266" name="Picture 2">
            <a:extLst>
              <a:ext uri="{FF2B5EF4-FFF2-40B4-BE49-F238E27FC236}">
                <a16:creationId xmlns:a16="http://schemas.microsoft.com/office/drawing/2014/main" id="{F7DF6615-0A5C-804E-8CBC-F89BC91F77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147" y="2043840"/>
            <a:ext cx="6896535" cy="4574941"/>
          </a:xfrm>
          <a:prstGeom prst="rect">
            <a:avLst/>
          </a:prstGeom>
          <a:noFill/>
          <a:extLst>
            <a:ext uri="{909E8E84-426E-40DD-AFC4-6F175D3DCCD1}">
              <a14:hiddenFill xmlns:a14="http://schemas.microsoft.com/office/drawing/2010/main">
                <a:solidFill>
                  <a:srgbClr val="FFFFFF"/>
                </a:solidFill>
              </a14:hiddenFill>
            </a:ext>
          </a:extLst>
        </p:spPr>
      </p:pic>
      <p:pic>
        <p:nvPicPr>
          <p:cNvPr id="5" name="Graphic 4" descr="Bow And Arrow with solid fill">
            <a:extLst>
              <a:ext uri="{FF2B5EF4-FFF2-40B4-BE49-F238E27FC236}">
                <a16:creationId xmlns:a16="http://schemas.microsoft.com/office/drawing/2014/main" id="{0D5AEA57-B2C4-1B01-C788-C649E08617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Tree>
    <p:extLst>
      <p:ext uri="{BB962C8B-B14F-4D97-AF65-F5344CB8AC3E}">
        <p14:creationId xmlns:p14="http://schemas.microsoft.com/office/powerpoint/2010/main" val="141860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1266"/>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63321-97A4-5C97-1885-4BA0AA2F516D}"/>
              </a:ext>
            </a:extLst>
          </p:cNvPr>
          <p:cNvSpPr>
            <a:spLocks noGrp="1"/>
          </p:cNvSpPr>
          <p:nvPr>
            <p:ph type="title"/>
          </p:nvPr>
        </p:nvSpPr>
        <p:spPr/>
        <p:txBody>
          <a:bodyPr/>
          <a:lstStyle/>
          <a:p>
            <a:r>
              <a:rPr lang="en-US" dirty="0"/>
              <a:t>How can you minimize errors?</a:t>
            </a:r>
          </a:p>
        </p:txBody>
      </p:sp>
      <p:sp>
        <p:nvSpPr>
          <p:cNvPr id="3" name="Content Placeholder 2">
            <a:extLst>
              <a:ext uri="{FF2B5EF4-FFF2-40B4-BE49-F238E27FC236}">
                <a16:creationId xmlns:a16="http://schemas.microsoft.com/office/drawing/2014/main" id="{E36ABBE1-4210-6141-4561-8C1383076C93}"/>
              </a:ext>
            </a:extLst>
          </p:cNvPr>
          <p:cNvSpPr>
            <a:spLocks noGrp="1"/>
          </p:cNvSpPr>
          <p:nvPr>
            <p:ph idx="1"/>
          </p:nvPr>
        </p:nvSpPr>
        <p:spPr/>
        <p:txBody>
          <a:bodyPr/>
          <a:lstStyle/>
          <a:p>
            <a:r>
              <a:rPr lang="en-US" dirty="0"/>
              <a:t>Foundation of knowledge</a:t>
            </a:r>
          </a:p>
          <a:p>
            <a:endParaRPr lang="en-US" dirty="0"/>
          </a:p>
          <a:p>
            <a:r>
              <a:rPr lang="en-US" dirty="0"/>
              <a:t>Use your algorithms</a:t>
            </a:r>
          </a:p>
          <a:p>
            <a:pPr marL="0" indent="0">
              <a:buNone/>
            </a:pPr>
            <a:endParaRPr lang="en-US" dirty="0"/>
          </a:p>
          <a:p>
            <a:r>
              <a:rPr lang="en-US" dirty="0"/>
              <a:t>Continue learning, revising, improving </a:t>
            </a:r>
          </a:p>
          <a:p>
            <a:endParaRPr lang="en-US" dirty="0"/>
          </a:p>
          <a:p>
            <a:r>
              <a:rPr lang="en-US" dirty="0"/>
              <a:t>If it doesn’t make sense, figure out why</a:t>
            </a:r>
          </a:p>
          <a:p>
            <a:endParaRPr lang="en-US" dirty="0"/>
          </a:p>
        </p:txBody>
      </p:sp>
      <p:pic>
        <p:nvPicPr>
          <p:cNvPr id="4" name="Graphic 3" descr="Bow And Arrow with solid fill">
            <a:extLst>
              <a:ext uri="{FF2B5EF4-FFF2-40B4-BE49-F238E27FC236}">
                <a16:creationId xmlns:a16="http://schemas.microsoft.com/office/drawing/2014/main" id="{EC22A469-3410-BA90-ED2C-F25A627D4E6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Tree>
    <p:extLst>
      <p:ext uri="{BB962C8B-B14F-4D97-AF65-F5344CB8AC3E}">
        <p14:creationId xmlns:p14="http://schemas.microsoft.com/office/powerpoint/2010/main" val="1380896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491AF-A683-CCA2-1383-2D95CAE01113}"/>
              </a:ext>
            </a:extLst>
          </p:cNvPr>
          <p:cNvSpPr>
            <a:spLocks noGrp="1"/>
          </p:cNvSpPr>
          <p:nvPr>
            <p:ph type="title"/>
          </p:nvPr>
        </p:nvSpPr>
        <p:spPr/>
        <p:txBody>
          <a:bodyPr/>
          <a:lstStyle/>
          <a:p>
            <a:r>
              <a:rPr lang="en-US" i="1" dirty="0"/>
              <a:t>“Don’t just do something,</a:t>
            </a:r>
            <a:r>
              <a:rPr lang="en-US" i="1" baseline="0" dirty="0"/>
              <a:t> stand there.”</a:t>
            </a:r>
            <a:endParaRPr lang="en-US" i="1" dirty="0"/>
          </a:p>
        </p:txBody>
      </p:sp>
      <p:sp>
        <p:nvSpPr>
          <p:cNvPr id="5" name="Text Placeholder 4">
            <a:extLst>
              <a:ext uri="{FF2B5EF4-FFF2-40B4-BE49-F238E27FC236}">
                <a16:creationId xmlns:a16="http://schemas.microsoft.com/office/drawing/2014/main" id="{96F403F7-8B41-E1CA-DFEB-8D33E503C5E5}"/>
              </a:ext>
            </a:extLst>
          </p:cNvPr>
          <p:cNvSpPr>
            <a:spLocks noGrp="1"/>
          </p:cNvSpPr>
          <p:nvPr>
            <p:ph type="body" idx="1"/>
          </p:nvPr>
        </p:nvSpPr>
        <p:spPr/>
        <p:txBody>
          <a:bodyPr/>
          <a:lstStyle/>
          <a:p>
            <a:r>
              <a:rPr lang="en-US" dirty="0"/>
              <a:t>~ Medical school attending</a:t>
            </a:r>
          </a:p>
        </p:txBody>
      </p:sp>
      <p:pic>
        <p:nvPicPr>
          <p:cNvPr id="4" name="Graphic 3" descr="Bow And Arrow with solid fill">
            <a:extLst>
              <a:ext uri="{FF2B5EF4-FFF2-40B4-BE49-F238E27FC236}">
                <a16:creationId xmlns:a16="http://schemas.microsoft.com/office/drawing/2014/main" id="{AB6EA3E4-8707-CE5F-82E6-385409FD40A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2759" y="279837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Tree>
    <p:extLst>
      <p:ext uri="{BB962C8B-B14F-4D97-AF65-F5344CB8AC3E}">
        <p14:creationId xmlns:p14="http://schemas.microsoft.com/office/powerpoint/2010/main" val="1631296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9" name="Rectangle 6"/>
          <p:cNvSpPr txBox="1">
            <a:spLocks noGrp="1"/>
          </p:cNvSpPr>
          <p:nvPr>
            <p:ph type="title"/>
          </p:nvPr>
        </p:nvSpPr>
        <p:spPr>
          <a:prstGeom prst="rect">
            <a:avLst/>
          </a:prstGeom>
        </p:spPr>
        <p:txBody>
          <a:bodyPr/>
          <a:lstStyle/>
          <a:p>
            <a:r>
              <a:rPr dirty="0"/>
              <a:t>Reducing Medication Errors</a:t>
            </a:r>
          </a:p>
        </p:txBody>
      </p:sp>
      <p:sp>
        <p:nvSpPr>
          <p:cNvPr id="580" name="Rectangle 7"/>
          <p:cNvSpPr txBox="1">
            <a:spLocks noGrp="1"/>
          </p:cNvSpPr>
          <p:nvPr>
            <p:ph idx="1"/>
          </p:nvPr>
        </p:nvSpPr>
        <p:spPr>
          <a:prstGeom prst="rect">
            <a:avLst/>
          </a:prstGeom>
        </p:spPr>
        <p:txBody>
          <a:bodyPr/>
          <a:lstStyle>
            <a:lvl2pPr marL="800100" indent="-342900">
              <a:spcBef>
                <a:spcPts val="700"/>
              </a:spcBef>
              <a:buFont typeface="Lucida Grande"/>
              <a:defRPr sz="2400"/>
            </a:lvl2pPr>
          </a:lstStyle>
          <a:p>
            <a:r>
              <a:rPr dirty="0"/>
              <a:t>Medication decisions are often based on memory and frequently occur in the context of a stressful, life-threatening situation. </a:t>
            </a:r>
          </a:p>
          <a:p>
            <a:pPr lvl="1"/>
            <a:r>
              <a:rPr dirty="0"/>
              <a:t>Paramedics could make a cognitive or technical error.</a:t>
            </a:r>
          </a:p>
        </p:txBody>
      </p:sp>
    </p:spTree>
    <p:extLst>
      <p:ext uri="{BB962C8B-B14F-4D97-AF65-F5344CB8AC3E}">
        <p14:creationId xmlns:p14="http://schemas.microsoft.com/office/powerpoint/2010/main" val="1760647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4" name="Rectangle 6"/>
          <p:cNvSpPr txBox="1">
            <a:spLocks noGrp="1"/>
          </p:cNvSpPr>
          <p:nvPr>
            <p:ph type="title"/>
          </p:nvPr>
        </p:nvSpPr>
        <p:spPr>
          <a:prstGeom prst="rect">
            <a:avLst/>
          </a:prstGeom>
        </p:spPr>
        <p:txBody>
          <a:bodyPr/>
          <a:lstStyle/>
          <a:p>
            <a:r>
              <a:rPr dirty="0"/>
              <a:t>Reducing Medication Errors</a:t>
            </a:r>
          </a:p>
        </p:txBody>
      </p:sp>
      <p:sp>
        <p:nvSpPr>
          <p:cNvPr id="585" name="Content Placeholder 1"/>
          <p:cNvSpPr txBox="1">
            <a:spLocks noGrp="1"/>
          </p:cNvSpPr>
          <p:nvPr>
            <p:ph type="body" sz="half" idx="4294967295"/>
          </p:nvPr>
        </p:nvSpPr>
        <p:spPr>
          <a:xfrm>
            <a:off x="531638" y="2429691"/>
            <a:ext cx="4208001" cy="3818708"/>
          </a:xfrm>
          <a:prstGeom prst="rect">
            <a:avLst/>
          </a:prstGeom>
        </p:spPr>
        <p:txBody>
          <a:bodyPr>
            <a:normAutofit/>
          </a:bodyPr>
          <a:lstStyle/>
          <a:p>
            <a:pPr>
              <a:spcBef>
                <a:spcPts val="800"/>
              </a:spcBef>
            </a:pPr>
            <a:r>
              <a:rPr sz="2800" dirty="0"/>
              <a:t>Right patient</a:t>
            </a:r>
          </a:p>
          <a:p>
            <a:pPr>
              <a:spcBef>
                <a:spcPts val="800"/>
              </a:spcBef>
            </a:pPr>
            <a:r>
              <a:rPr sz="2800" dirty="0"/>
              <a:t>Right medication</a:t>
            </a:r>
          </a:p>
          <a:p>
            <a:pPr>
              <a:spcBef>
                <a:spcPts val="800"/>
              </a:spcBef>
            </a:pPr>
            <a:r>
              <a:rPr sz="2800" dirty="0"/>
              <a:t>Right dose</a:t>
            </a:r>
          </a:p>
          <a:p>
            <a:pPr>
              <a:spcBef>
                <a:spcPts val="800"/>
              </a:spcBef>
            </a:pPr>
            <a:r>
              <a:rPr sz="2800" dirty="0"/>
              <a:t>Right route</a:t>
            </a:r>
          </a:p>
          <a:p>
            <a:pPr>
              <a:spcBef>
                <a:spcPts val="800"/>
              </a:spcBef>
            </a:pPr>
            <a:r>
              <a:rPr sz="2800" dirty="0"/>
              <a:t>Right time</a:t>
            </a:r>
          </a:p>
          <a:p>
            <a:pPr>
              <a:spcBef>
                <a:spcPts val="800"/>
              </a:spcBef>
            </a:pPr>
            <a:r>
              <a:rPr sz="2800" dirty="0"/>
              <a:t>Right documentation and reporting</a:t>
            </a:r>
          </a:p>
        </p:txBody>
      </p:sp>
      <p:sp>
        <p:nvSpPr>
          <p:cNvPr id="586" name="Content Placeholder 2"/>
          <p:cNvSpPr txBox="1"/>
          <p:nvPr/>
        </p:nvSpPr>
        <p:spPr>
          <a:xfrm>
            <a:off x="4739639" y="2207622"/>
            <a:ext cx="3627122" cy="40407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37160" tIns="137160" rIns="137160" bIns="137160">
            <a:normAutofit/>
          </a:bodyPr>
          <a:lstStyle/>
          <a:p>
            <a:pPr marL="342900" indent="-342900">
              <a:spcBef>
                <a:spcPts val="800"/>
              </a:spcBef>
              <a:buSzPct val="100000"/>
              <a:buChar char="•"/>
              <a:defRPr sz="2800">
                <a:solidFill>
                  <a:schemeClr val="accent3">
                    <a:lumOff val="44000"/>
                  </a:schemeClr>
                </a:solidFill>
              </a:defRPr>
            </a:pPr>
            <a:r>
              <a:rPr dirty="0"/>
              <a:t>Right assessment</a:t>
            </a:r>
          </a:p>
          <a:p>
            <a:pPr marL="342900" indent="-342900">
              <a:spcBef>
                <a:spcPts val="800"/>
              </a:spcBef>
              <a:buSzPct val="100000"/>
              <a:buChar char="•"/>
              <a:defRPr sz="2800">
                <a:solidFill>
                  <a:schemeClr val="accent3">
                    <a:lumOff val="44000"/>
                  </a:schemeClr>
                </a:solidFill>
              </a:defRPr>
            </a:pPr>
            <a:r>
              <a:rPr dirty="0"/>
              <a:t>Right to refuse</a:t>
            </a:r>
          </a:p>
          <a:p>
            <a:pPr marL="342900" indent="-342900">
              <a:spcBef>
                <a:spcPts val="800"/>
              </a:spcBef>
              <a:buSzPct val="100000"/>
              <a:buChar char="•"/>
              <a:defRPr sz="2800">
                <a:solidFill>
                  <a:schemeClr val="accent3">
                    <a:lumOff val="44000"/>
                  </a:schemeClr>
                </a:solidFill>
              </a:defRPr>
            </a:pPr>
            <a:r>
              <a:rPr dirty="0"/>
              <a:t>Right evaluation</a:t>
            </a:r>
          </a:p>
          <a:p>
            <a:pPr marL="342900" indent="-342900">
              <a:spcBef>
                <a:spcPts val="800"/>
              </a:spcBef>
              <a:buSzPct val="100000"/>
              <a:buChar char="•"/>
              <a:defRPr sz="2800">
                <a:solidFill>
                  <a:schemeClr val="accent3">
                    <a:lumOff val="44000"/>
                  </a:schemeClr>
                </a:solidFill>
              </a:defRPr>
            </a:pPr>
            <a:r>
              <a:rPr dirty="0"/>
              <a:t>Right patient education </a:t>
            </a:r>
          </a:p>
        </p:txBody>
      </p:sp>
    </p:spTree>
    <p:extLst>
      <p:ext uri="{BB962C8B-B14F-4D97-AF65-F5344CB8AC3E}">
        <p14:creationId xmlns:p14="http://schemas.microsoft.com/office/powerpoint/2010/main" val="3672453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0" name="Rectangle 7"/>
          <p:cNvSpPr txBox="1">
            <a:spLocks noGrp="1"/>
          </p:cNvSpPr>
          <p:nvPr>
            <p:ph type="title"/>
          </p:nvPr>
        </p:nvSpPr>
        <p:spPr>
          <a:prstGeom prst="rect">
            <a:avLst/>
          </a:prstGeom>
        </p:spPr>
        <p:txBody>
          <a:bodyPr/>
          <a:lstStyle/>
          <a:p>
            <a:r>
              <a:rPr dirty="0"/>
              <a:t>Reducing Medication Errors</a:t>
            </a:r>
          </a:p>
        </p:txBody>
      </p:sp>
      <p:sp>
        <p:nvSpPr>
          <p:cNvPr id="591" name="Rectangle 8"/>
          <p:cNvSpPr txBox="1">
            <a:spLocks noGrp="1"/>
          </p:cNvSpPr>
          <p:nvPr>
            <p:ph idx="1"/>
          </p:nvPr>
        </p:nvSpPr>
        <p:spPr>
          <a:prstGeom prst="rect">
            <a:avLst/>
          </a:prstGeom>
        </p:spPr>
        <p:txBody>
          <a:bodyPr/>
          <a:lstStyle/>
          <a:p>
            <a:r>
              <a:rPr dirty="0"/>
              <a:t>Perform a verbal read-back of orders.</a:t>
            </a:r>
          </a:p>
          <a:p>
            <a:r>
              <a:rPr dirty="0"/>
              <a:t>Call out medication name and dose.</a:t>
            </a:r>
          </a:p>
          <a:p>
            <a:r>
              <a:rPr dirty="0"/>
              <a:t>Label syringes.</a:t>
            </a:r>
          </a:p>
          <a:p>
            <a:r>
              <a:rPr dirty="0"/>
              <a:t>Bring along the patient’s home medications.</a:t>
            </a:r>
          </a:p>
          <a:p>
            <a:r>
              <a:rPr dirty="0"/>
              <a:t>Use a reliable reference source.</a:t>
            </a:r>
          </a:p>
          <a:p>
            <a:r>
              <a:rPr dirty="0"/>
              <a:t>Have a partner confirm the dose. </a:t>
            </a:r>
          </a:p>
        </p:txBody>
      </p:sp>
      <p:grpSp>
        <p:nvGrpSpPr>
          <p:cNvPr id="4" name="Group 3">
            <a:extLst>
              <a:ext uri="{FF2B5EF4-FFF2-40B4-BE49-F238E27FC236}">
                <a16:creationId xmlns:a16="http://schemas.microsoft.com/office/drawing/2014/main" id="{05434E9D-26D6-A2AB-7ED9-7F328756C31D}"/>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3A94664C-7DC2-BABC-DA7F-FFB50C1805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77A44FD0-1064-1371-9075-50A12820BB20}"/>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extLst>
      <p:ext uri="{BB962C8B-B14F-4D97-AF65-F5344CB8AC3E}">
        <p14:creationId xmlns:p14="http://schemas.microsoft.com/office/powerpoint/2010/main" val="550241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5" name="Rectangle 7"/>
          <p:cNvSpPr txBox="1">
            <a:spLocks noGrp="1"/>
          </p:cNvSpPr>
          <p:nvPr>
            <p:ph type="title"/>
          </p:nvPr>
        </p:nvSpPr>
        <p:spPr>
          <a:prstGeom prst="rect">
            <a:avLst/>
          </a:prstGeom>
        </p:spPr>
        <p:txBody>
          <a:bodyPr/>
          <a:lstStyle/>
          <a:p>
            <a:r>
              <a:rPr dirty="0"/>
              <a:t>Reducing Medication Errors</a:t>
            </a:r>
          </a:p>
        </p:txBody>
      </p:sp>
      <p:pic>
        <p:nvPicPr>
          <p:cNvPr id="596" name="Picture 3" descr="Picture 3"/>
          <p:cNvPicPr>
            <a:picLocks noChangeAspect="1"/>
          </p:cNvPicPr>
          <p:nvPr/>
        </p:nvPicPr>
        <p:blipFill>
          <a:blip r:embed="rId3"/>
          <a:stretch>
            <a:fillRect/>
          </a:stretch>
        </p:blipFill>
        <p:spPr>
          <a:xfrm>
            <a:off x="685800" y="1676400"/>
            <a:ext cx="7824789" cy="4343400"/>
          </a:xfrm>
          <a:prstGeom prst="rect">
            <a:avLst/>
          </a:prstGeom>
          <a:ln w="12700">
            <a:miter lim="400000"/>
          </a:ln>
        </p:spPr>
      </p:pic>
      <p:grpSp>
        <p:nvGrpSpPr>
          <p:cNvPr id="4" name="Group 3">
            <a:extLst>
              <a:ext uri="{FF2B5EF4-FFF2-40B4-BE49-F238E27FC236}">
                <a16:creationId xmlns:a16="http://schemas.microsoft.com/office/drawing/2014/main" id="{B76B0530-D6CC-F649-CF85-AD55E4651D67}"/>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DE1958A1-E111-F232-63DE-35F538F1A3B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374B1F19-258E-55A7-04F5-5443864CF3F8}"/>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extLst>
      <p:ext uri="{BB962C8B-B14F-4D97-AF65-F5344CB8AC3E}">
        <p14:creationId xmlns:p14="http://schemas.microsoft.com/office/powerpoint/2010/main" val="19918886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337D3-8BCB-6C41-33CB-FC76176811BD}"/>
              </a:ext>
            </a:extLst>
          </p:cNvPr>
          <p:cNvSpPr>
            <a:spLocks noGrp="1"/>
          </p:cNvSpPr>
          <p:nvPr>
            <p:ph type="title"/>
          </p:nvPr>
        </p:nvSpPr>
        <p:spPr/>
        <p:txBody>
          <a:bodyPr/>
          <a:lstStyle/>
          <a:p>
            <a:r>
              <a:rPr lang="en-US" dirty="0"/>
              <a:t>You have chosen to be a hero.</a:t>
            </a:r>
          </a:p>
        </p:txBody>
      </p:sp>
      <p:sp>
        <p:nvSpPr>
          <p:cNvPr id="3" name="Content Placeholder 2">
            <a:extLst>
              <a:ext uri="{FF2B5EF4-FFF2-40B4-BE49-F238E27FC236}">
                <a16:creationId xmlns:a16="http://schemas.microsoft.com/office/drawing/2014/main" id="{7C87EB48-50BA-F148-ACED-5A315CDE30DD}"/>
              </a:ext>
            </a:extLst>
          </p:cNvPr>
          <p:cNvSpPr>
            <a:spLocks noGrp="1"/>
          </p:cNvSpPr>
          <p:nvPr>
            <p:ph idx="1"/>
          </p:nvPr>
        </p:nvSpPr>
        <p:spPr/>
        <p:txBody>
          <a:bodyPr/>
          <a:lstStyle/>
          <a:p>
            <a:r>
              <a:rPr lang="en-US" dirty="0"/>
              <a:t>Burnout</a:t>
            </a:r>
          </a:p>
          <a:p>
            <a:endParaRPr lang="en-US" dirty="0"/>
          </a:p>
          <a:p>
            <a:r>
              <a:rPr lang="en-US" dirty="0"/>
              <a:t>Gratitude and humility</a:t>
            </a:r>
          </a:p>
          <a:p>
            <a:endParaRPr lang="en-US" dirty="0"/>
          </a:p>
          <a:p>
            <a:r>
              <a:rPr lang="en-US" dirty="0"/>
              <a:t>Purpose and insight</a:t>
            </a:r>
          </a:p>
          <a:p>
            <a:pPr lvl="1"/>
            <a:r>
              <a:rPr lang="en-US" dirty="0"/>
              <a:t>Know your “WHY”</a:t>
            </a:r>
          </a:p>
          <a:p>
            <a:endParaRPr lang="en-US" dirty="0"/>
          </a:p>
          <a:p>
            <a:r>
              <a:rPr lang="en-US" dirty="0"/>
              <a:t>Take care of each other</a:t>
            </a:r>
          </a:p>
        </p:txBody>
      </p:sp>
      <p:pic>
        <p:nvPicPr>
          <p:cNvPr id="4" name="Graphic 3" descr="Bow And Arrow with solid fill">
            <a:extLst>
              <a:ext uri="{FF2B5EF4-FFF2-40B4-BE49-F238E27FC236}">
                <a16:creationId xmlns:a16="http://schemas.microsoft.com/office/drawing/2014/main" id="{84ABC914-A30B-99ED-1A9C-3FCE8808F6C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Tree>
    <p:extLst>
      <p:ext uri="{BB962C8B-B14F-4D97-AF65-F5344CB8AC3E}">
        <p14:creationId xmlns:p14="http://schemas.microsoft.com/office/powerpoint/2010/main" val="4119334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 name="Rectangle 6"/>
          <p:cNvSpPr txBox="1">
            <a:spLocks noGrp="1"/>
          </p:cNvSpPr>
          <p:nvPr>
            <p:ph type="title"/>
          </p:nvPr>
        </p:nvSpPr>
        <p:spPr>
          <a:prstGeom prst="rect">
            <a:avLst/>
          </a:prstGeom>
        </p:spPr>
        <p:txBody>
          <a:bodyPr/>
          <a:lstStyle>
            <a:lvl1pPr defTabSz="685800">
              <a:defRPr sz="3000"/>
            </a:lvl1pPr>
          </a:lstStyle>
          <a:p>
            <a:r>
              <a:rPr dirty="0"/>
              <a:t>Historical Perspective on Medication Administration</a:t>
            </a:r>
          </a:p>
        </p:txBody>
      </p:sp>
      <p:sp>
        <p:nvSpPr>
          <p:cNvPr id="129" name="Rectangle 7"/>
          <p:cNvSpPr txBox="1">
            <a:spLocks noGrp="1"/>
          </p:cNvSpPr>
          <p:nvPr>
            <p:ph idx="1"/>
          </p:nvPr>
        </p:nvSpPr>
        <p:spPr>
          <a:prstGeom prst="rect">
            <a:avLst/>
          </a:prstGeom>
        </p:spPr>
        <p:txBody>
          <a:bodyPr/>
          <a:lstStyle/>
          <a:p>
            <a:r>
              <a:rPr dirty="0"/>
              <a:t>Chemicals from plants and animals have been used for centuries.</a:t>
            </a:r>
          </a:p>
          <a:p>
            <a:r>
              <a:rPr dirty="0"/>
              <a:t>Formal scientific study began in the 17th and 18th centuries.</a:t>
            </a:r>
          </a:p>
          <a:p>
            <a:r>
              <a:rPr dirty="0"/>
              <a:t>Some ancient remedies are still used today.</a:t>
            </a:r>
          </a:p>
        </p:txBody>
      </p:sp>
      <p:grpSp>
        <p:nvGrpSpPr>
          <p:cNvPr id="6" name="Group 5">
            <a:extLst>
              <a:ext uri="{FF2B5EF4-FFF2-40B4-BE49-F238E27FC236}">
                <a16:creationId xmlns:a16="http://schemas.microsoft.com/office/drawing/2014/main" id="{47884BEF-4BD7-A919-8C26-E48514B430BE}"/>
              </a:ext>
            </a:extLst>
          </p:cNvPr>
          <p:cNvGrpSpPr/>
          <p:nvPr/>
        </p:nvGrpSpPr>
        <p:grpSpPr>
          <a:xfrm>
            <a:off x="4720010" y="5235924"/>
            <a:ext cx="4232202" cy="1519677"/>
            <a:chOff x="4720010" y="5235924"/>
            <a:chExt cx="4232202" cy="1519677"/>
          </a:xfrm>
        </p:grpSpPr>
        <p:pic>
          <p:nvPicPr>
            <p:cNvPr id="7" name="Graphic 6" descr="Bubbles with solid fill">
              <a:extLst>
                <a:ext uri="{FF2B5EF4-FFF2-40B4-BE49-F238E27FC236}">
                  <a16:creationId xmlns:a16="http://schemas.microsoft.com/office/drawing/2014/main" id="{85A16C4F-1C2C-CCC9-5463-D0CD9103C4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8" name="Rectangle 6">
              <a:extLst>
                <a:ext uri="{FF2B5EF4-FFF2-40B4-BE49-F238E27FC236}">
                  <a16:creationId xmlns:a16="http://schemas.microsoft.com/office/drawing/2014/main" id="{22E98D4A-D7B8-D6E3-4245-457CAB2036C5}"/>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 name="Rectangle 6"/>
          <p:cNvSpPr txBox="1">
            <a:spLocks noGrp="1"/>
          </p:cNvSpPr>
          <p:nvPr>
            <p:ph type="title"/>
          </p:nvPr>
        </p:nvSpPr>
        <p:spPr>
          <a:prstGeom prst="rect">
            <a:avLst/>
          </a:prstGeom>
        </p:spPr>
        <p:txBody>
          <a:bodyPr/>
          <a:lstStyle>
            <a:lvl1pPr defTabSz="685800">
              <a:defRPr sz="3000"/>
            </a:lvl1pPr>
          </a:lstStyle>
          <a:p>
            <a:r>
              <a:rPr dirty="0"/>
              <a:t>Historical Perspective on Medication Administration</a:t>
            </a:r>
          </a:p>
        </p:txBody>
      </p:sp>
      <p:sp>
        <p:nvSpPr>
          <p:cNvPr id="134" name="Rectangle 7"/>
          <p:cNvSpPr txBox="1">
            <a:spLocks noGrp="1"/>
          </p:cNvSpPr>
          <p:nvPr>
            <p:ph idx="1"/>
          </p:nvPr>
        </p:nvSpPr>
        <p:spPr>
          <a:prstGeom prst="rect">
            <a:avLst/>
          </a:prstGeom>
        </p:spPr>
        <p:txBody>
          <a:bodyPr/>
          <a:lstStyle>
            <a:lvl2pPr marL="800100" indent="-342900">
              <a:spcBef>
                <a:spcPts val="700"/>
              </a:spcBef>
              <a:buFont typeface="Lucida Grande"/>
              <a:defRPr sz="2400"/>
            </a:lvl2pPr>
          </a:lstStyle>
          <a:p>
            <a:r>
              <a:rPr dirty="0"/>
              <a:t>Evidence-based guidelines assist clinicians using pharmacologic interventions.</a:t>
            </a:r>
          </a:p>
          <a:p>
            <a:pPr lvl="1"/>
            <a:r>
              <a:rPr dirty="0"/>
              <a:t>Medications undergo extensive testing and clinical trials.</a:t>
            </a:r>
          </a:p>
        </p:txBody>
      </p:sp>
      <p:grpSp>
        <p:nvGrpSpPr>
          <p:cNvPr id="7" name="Group 6">
            <a:extLst>
              <a:ext uri="{FF2B5EF4-FFF2-40B4-BE49-F238E27FC236}">
                <a16:creationId xmlns:a16="http://schemas.microsoft.com/office/drawing/2014/main" id="{81629CA5-ED6A-8EA9-E480-085C79A5C7E2}"/>
              </a:ext>
            </a:extLst>
          </p:cNvPr>
          <p:cNvGrpSpPr/>
          <p:nvPr/>
        </p:nvGrpSpPr>
        <p:grpSpPr>
          <a:xfrm>
            <a:off x="4720010" y="5235924"/>
            <a:ext cx="4232202" cy="1519677"/>
            <a:chOff x="4720010" y="5235924"/>
            <a:chExt cx="4232202" cy="1519677"/>
          </a:xfrm>
        </p:grpSpPr>
        <p:pic>
          <p:nvPicPr>
            <p:cNvPr id="8" name="Graphic 7" descr="Bubbles with solid fill">
              <a:extLst>
                <a:ext uri="{FF2B5EF4-FFF2-40B4-BE49-F238E27FC236}">
                  <a16:creationId xmlns:a16="http://schemas.microsoft.com/office/drawing/2014/main" id="{637826AD-5152-13D1-9921-CF42A6516B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9" name="Rectangle 6">
              <a:extLst>
                <a:ext uri="{FF2B5EF4-FFF2-40B4-BE49-F238E27FC236}">
                  <a16:creationId xmlns:a16="http://schemas.microsoft.com/office/drawing/2014/main" id="{B4937362-B84E-02A9-6544-306AEC2F106D}"/>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8" name="Rectangle 6"/>
          <p:cNvSpPr txBox="1">
            <a:spLocks noGrp="1"/>
          </p:cNvSpPr>
          <p:nvPr>
            <p:ph type="title"/>
          </p:nvPr>
        </p:nvSpPr>
        <p:spPr>
          <a:prstGeom prst="rect">
            <a:avLst/>
          </a:prstGeom>
        </p:spPr>
        <p:txBody>
          <a:bodyPr>
            <a:normAutofit fontScale="90000"/>
          </a:bodyPr>
          <a:lstStyle>
            <a:lvl1pPr defTabSz="896111">
              <a:defRPr sz="3920"/>
            </a:lvl1pPr>
          </a:lstStyle>
          <a:p>
            <a:r>
              <a:rPr dirty="0"/>
              <a:t>Medication and Drug Regulation</a:t>
            </a:r>
          </a:p>
        </p:txBody>
      </p:sp>
      <p:sp>
        <p:nvSpPr>
          <p:cNvPr id="139" name="Rectangle 7"/>
          <p:cNvSpPr txBox="1">
            <a:spLocks noGrp="1"/>
          </p:cNvSpPr>
          <p:nvPr>
            <p:ph idx="1"/>
          </p:nvPr>
        </p:nvSpPr>
        <p:spPr>
          <a:prstGeom prst="rect">
            <a:avLst/>
          </a:prstGeom>
        </p:spPr>
        <p:txBody>
          <a:bodyPr/>
          <a:lstStyle>
            <a:lvl2pPr marL="800100" indent="-342900">
              <a:spcBef>
                <a:spcPts val="700"/>
              </a:spcBef>
              <a:buFont typeface="Lucida Grande"/>
              <a:defRPr sz="2400"/>
            </a:lvl2pPr>
            <a:lvl3pPr marL="1143000" indent="-228600">
              <a:spcBef>
                <a:spcPts val="600"/>
              </a:spcBef>
              <a:defRPr sz="2200"/>
            </a:lvl3pPr>
          </a:lstStyle>
          <a:p>
            <a:r>
              <a:rPr dirty="0"/>
              <a:t>The United States has a comprehensive system of medication and drug regulation. </a:t>
            </a:r>
          </a:p>
          <a:p>
            <a:pPr lvl="1"/>
            <a:r>
              <a:rPr dirty="0"/>
              <a:t>The Food, Drug, and Cosmetic Act (1938)</a:t>
            </a:r>
          </a:p>
          <a:p>
            <a:pPr lvl="2"/>
            <a:r>
              <a:rPr dirty="0"/>
              <a:t>US Food and Drug Administration (FDA) approves new medications and removes unsafe medications from use.</a:t>
            </a:r>
          </a:p>
        </p:txBody>
      </p:sp>
      <p:grpSp>
        <p:nvGrpSpPr>
          <p:cNvPr id="6" name="Group 5">
            <a:extLst>
              <a:ext uri="{FF2B5EF4-FFF2-40B4-BE49-F238E27FC236}">
                <a16:creationId xmlns:a16="http://schemas.microsoft.com/office/drawing/2014/main" id="{2155C67A-02C3-AF99-323A-62F41A931610}"/>
              </a:ext>
            </a:extLst>
          </p:cNvPr>
          <p:cNvGrpSpPr/>
          <p:nvPr/>
        </p:nvGrpSpPr>
        <p:grpSpPr>
          <a:xfrm>
            <a:off x="4720010" y="5235924"/>
            <a:ext cx="4232202" cy="1519677"/>
            <a:chOff x="4720010" y="5235924"/>
            <a:chExt cx="4232202" cy="1519677"/>
          </a:xfrm>
        </p:grpSpPr>
        <p:pic>
          <p:nvPicPr>
            <p:cNvPr id="7" name="Graphic 6" descr="Bubbles with solid fill">
              <a:extLst>
                <a:ext uri="{FF2B5EF4-FFF2-40B4-BE49-F238E27FC236}">
                  <a16:creationId xmlns:a16="http://schemas.microsoft.com/office/drawing/2014/main" id="{3CEFBD2B-3523-765A-54D7-CF36E1994A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8" name="Rectangle 6">
              <a:extLst>
                <a:ext uri="{FF2B5EF4-FFF2-40B4-BE49-F238E27FC236}">
                  <a16:creationId xmlns:a16="http://schemas.microsoft.com/office/drawing/2014/main" id="{5D982D2C-D960-4CFA-D172-8CFD04A83131}"/>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 name="Rectangle 6"/>
          <p:cNvSpPr txBox="1">
            <a:spLocks noGrp="1"/>
          </p:cNvSpPr>
          <p:nvPr>
            <p:ph type="title"/>
          </p:nvPr>
        </p:nvSpPr>
        <p:spPr>
          <a:prstGeom prst="rect">
            <a:avLst/>
          </a:prstGeom>
        </p:spPr>
        <p:txBody>
          <a:bodyPr>
            <a:normAutofit fontScale="90000"/>
          </a:bodyPr>
          <a:lstStyle>
            <a:lvl1pPr defTabSz="896111">
              <a:defRPr sz="3920"/>
            </a:lvl1pPr>
          </a:lstStyle>
          <a:p>
            <a:r>
              <a:rPr dirty="0"/>
              <a:t>Medication and Drug Regulation</a:t>
            </a:r>
          </a:p>
        </p:txBody>
      </p:sp>
      <p:sp>
        <p:nvSpPr>
          <p:cNvPr id="144" name="Rectangle 7"/>
          <p:cNvSpPr txBox="1">
            <a:spLocks noGrp="1"/>
          </p:cNvSpPr>
          <p:nvPr>
            <p:ph idx="1"/>
          </p:nvPr>
        </p:nvSpPr>
        <p:spPr>
          <a:prstGeom prst="rect">
            <a:avLst/>
          </a:prstGeom>
        </p:spPr>
        <p:txBody>
          <a:bodyPr/>
          <a:lstStyle/>
          <a:p>
            <a:r>
              <a:rPr dirty="0"/>
              <a:t>Approval of a new medication typically takes years.</a:t>
            </a:r>
          </a:p>
          <a:p>
            <a:pPr marL="800100" lvl="1" indent="-342900">
              <a:spcBef>
                <a:spcPts val="700"/>
              </a:spcBef>
              <a:buFont typeface="Lucida Grande"/>
              <a:defRPr sz="2400"/>
            </a:pPr>
            <a:r>
              <a:rPr dirty="0"/>
              <a:t>Some medications are used “off-label.”</a:t>
            </a:r>
          </a:p>
          <a:p>
            <a:pPr marL="1143000" lvl="2" indent="-228600">
              <a:spcBef>
                <a:spcPts val="600"/>
              </a:spcBef>
              <a:defRPr sz="2200"/>
            </a:pPr>
            <a:r>
              <a:rPr dirty="0"/>
              <a:t>A purpose not approved by the FDA</a:t>
            </a:r>
            <a:endParaRPr sz="2100" dirty="0"/>
          </a:p>
          <a:p>
            <a:pPr marL="1143000" lvl="2" indent="-228600">
              <a:spcBef>
                <a:spcPts val="600"/>
              </a:spcBef>
              <a:defRPr sz="2200"/>
            </a:pPr>
            <a:r>
              <a:rPr dirty="0"/>
              <a:t>At doses different from the recommended doses</a:t>
            </a:r>
            <a:endParaRPr sz="2100" dirty="0"/>
          </a:p>
          <a:p>
            <a:pPr marL="1143000" lvl="2" indent="-228600">
              <a:spcBef>
                <a:spcPts val="600"/>
              </a:spcBef>
              <a:defRPr sz="2200"/>
            </a:pPr>
            <a:r>
              <a:rPr dirty="0"/>
              <a:t>By a route of administration not approved </a:t>
            </a:r>
          </a:p>
        </p:txBody>
      </p:sp>
      <p:grpSp>
        <p:nvGrpSpPr>
          <p:cNvPr id="9" name="Group 8">
            <a:extLst>
              <a:ext uri="{FF2B5EF4-FFF2-40B4-BE49-F238E27FC236}">
                <a16:creationId xmlns:a16="http://schemas.microsoft.com/office/drawing/2014/main" id="{79BB0AB1-8F70-13E8-AA38-291FDF365BF1}"/>
              </a:ext>
            </a:extLst>
          </p:cNvPr>
          <p:cNvGrpSpPr/>
          <p:nvPr/>
        </p:nvGrpSpPr>
        <p:grpSpPr>
          <a:xfrm>
            <a:off x="4720010" y="5235924"/>
            <a:ext cx="4232202" cy="1519677"/>
            <a:chOff x="4720010" y="5235924"/>
            <a:chExt cx="4232202" cy="1519677"/>
          </a:xfrm>
        </p:grpSpPr>
        <p:pic>
          <p:nvPicPr>
            <p:cNvPr id="10" name="Graphic 9" descr="Bubbles with solid fill">
              <a:extLst>
                <a:ext uri="{FF2B5EF4-FFF2-40B4-BE49-F238E27FC236}">
                  <a16:creationId xmlns:a16="http://schemas.microsoft.com/office/drawing/2014/main" id="{6A10AA3D-9707-3DB9-62BF-58B90FF20B2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11" name="Rectangle 6">
              <a:extLst>
                <a:ext uri="{FF2B5EF4-FFF2-40B4-BE49-F238E27FC236}">
                  <a16:creationId xmlns:a16="http://schemas.microsoft.com/office/drawing/2014/main" id="{3D56DC66-8B1E-4B20-F44A-19535A4DF704}"/>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8" name="Rectangle 7"/>
          <p:cNvSpPr txBox="1">
            <a:spLocks noGrp="1"/>
          </p:cNvSpPr>
          <p:nvPr>
            <p:ph type="title"/>
          </p:nvPr>
        </p:nvSpPr>
        <p:spPr>
          <a:prstGeom prst="rect">
            <a:avLst/>
          </a:prstGeom>
        </p:spPr>
        <p:txBody>
          <a:bodyPr>
            <a:normAutofit fontScale="90000"/>
          </a:bodyPr>
          <a:lstStyle>
            <a:lvl1pPr defTabSz="832104">
              <a:defRPr sz="3640"/>
            </a:lvl1pPr>
          </a:lstStyle>
          <a:p>
            <a:r>
              <a:rPr dirty="0"/>
              <a:t>Controlled Substances Act of 1970</a:t>
            </a:r>
          </a:p>
        </p:txBody>
      </p:sp>
      <p:sp>
        <p:nvSpPr>
          <p:cNvPr id="149" name="Rectangle 8"/>
          <p:cNvSpPr txBox="1">
            <a:spLocks noGrp="1"/>
          </p:cNvSpPr>
          <p:nvPr>
            <p:ph idx="1"/>
          </p:nvPr>
        </p:nvSpPr>
        <p:spPr>
          <a:xfrm>
            <a:off x="685800" y="2272936"/>
            <a:ext cx="3886200" cy="4127863"/>
          </a:xfrm>
          <a:prstGeom prst="rect">
            <a:avLst/>
          </a:prstGeom>
        </p:spPr>
        <p:txBody>
          <a:bodyPr/>
          <a:lstStyle/>
          <a:p>
            <a:r>
              <a:rPr dirty="0"/>
              <a:t>Classifies certain medications with the potential of abuse into five categories (schedules)</a:t>
            </a:r>
          </a:p>
        </p:txBody>
      </p:sp>
      <p:pic>
        <p:nvPicPr>
          <p:cNvPr id="150" name="Picture 5" descr="Picture 5"/>
          <p:cNvPicPr>
            <a:picLocks noChangeAspect="1"/>
          </p:cNvPicPr>
          <p:nvPr/>
        </p:nvPicPr>
        <p:blipFill>
          <a:blip r:embed="rId3"/>
          <a:stretch>
            <a:fillRect/>
          </a:stretch>
        </p:blipFill>
        <p:spPr>
          <a:xfrm>
            <a:off x="6113416" y="1642416"/>
            <a:ext cx="2763883" cy="4809184"/>
          </a:xfrm>
          <a:prstGeom prst="rect">
            <a:avLst/>
          </a:prstGeom>
          <a:ln w="12700">
            <a:miter lim="400000"/>
          </a:ln>
        </p:spPr>
      </p:pic>
      <p:grpSp>
        <p:nvGrpSpPr>
          <p:cNvPr id="7" name="Group 6">
            <a:extLst>
              <a:ext uri="{FF2B5EF4-FFF2-40B4-BE49-F238E27FC236}">
                <a16:creationId xmlns:a16="http://schemas.microsoft.com/office/drawing/2014/main" id="{236039A4-A87B-8222-DFB1-26F74FA3365D}"/>
              </a:ext>
            </a:extLst>
          </p:cNvPr>
          <p:cNvGrpSpPr/>
          <p:nvPr/>
        </p:nvGrpSpPr>
        <p:grpSpPr>
          <a:xfrm>
            <a:off x="5007393" y="5407141"/>
            <a:ext cx="4232202" cy="1519677"/>
            <a:chOff x="4720010" y="5235924"/>
            <a:chExt cx="4232202" cy="1519677"/>
          </a:xfrm>
        </p:grpSpPr>
        <p:pic>
          <p:nvPicPr>
            <p:cNvPr id="8" name="Graphic 7" descr="Bubbles with solid fill">
              <a:extLst>
                <a:ext uri="{FF2B5EF4-FFF2-40B4-BE49-F238E27FC236}">
                  <a16:creationId xmlns:a16="http://schemas.microsoft.com/office/drawing/2014/main" id="{44FC4D33-A0A1-5909-3C3B-59832D022DB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51683" y="5235924"/>
              <a:ext cx="1400529" cy="1400529"/>
            </a:xfrm>
            <a:prstGeom prst="rect">
              <a:avLst/>
            </a:prstGeom>
          </p:spPr>
        </p:pic>
        <p:sp>
          <p:nvSpPr>
            <p:cNvPr id="9" name="Rectangle 6">
              <a:extLst>
                <a:ext uri="{FF2B5EF4-FFF2-40B4-BE49-F238E27FC236}">
                  <a16:creationId xmlns:a16="http://schemas.microsoft.com/office/drawing/2014/main" id="{AC8D586C-A309-FB99-FF84-7911E909234F}"/>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4" name="Rectangle 7"/>
          <p:cNvSpPr txBox="1">
            <a:spLocks noGrp="1"/>
          </p:cNvSpPr>
          <p:nvPr>
            <p:ph type="title"/>
          </p:nvPr>
        </p:nvSpPr>
        <p:spPr>
          <a:prstGeom prst="rect">
            <a:avLst/>
          </a:prstGeom>
        </p:spPr>
        <p:txBody>
          <a:bodyPr/>
          <a:lstStyle/>
          <a:p>
            <a:r>
              <a:rPr dirty="0"/>
              <a:t>Sources of Medication</a:t>
            </a:r>
          </a:p>
        </p:txBody>
      </p:sp>
      <p:sp>
        <p:nvSpPr>
          <p:cNvPr id="155" name="Rectangle 8"/>
          <p:cNvSpPr txBox="1">
            <a:spLocks noGrp="1"/>
          </p:cNvSpPr>
          <p:nvPr>
            <p:ph idx="1"/>
          </p:nvPr>
        </p:nvSpPr>
        <p:spPr>
          <a:prstGeom prst="rect">
            <a:avLst/>
          </a:prstGeom>
        </p:spPr>
        <p:txBody>
          <a:bodyPr/>
          <a:lstStyle/>
          <a:p>
            <a:r>
              <a:rPr dirty="0"/>
              <a:t>Plants, animals, minerals, microorganisms</a:t>
            </a:r>
          </a:p>
          <a:p>
            <a:r>
              <a:rPr dirty="0"/>
              <a:t>Synthetic</a:t>
            </a:r>
          </a:p>
          <a:p>
            <a:pPr marL="800100" lvl="1" indent="-342900">
              <a:spcBef>
                <a:spcPts val="700"/>
              </a:spcBef>
              <a:buFont typeface="Lucida Grande"/>
              <a:defRPr sz="2400"/>
            </a:pPr>
            <a:r>
              <a:rPr dirty="0"/>
              <a:t>Made completely in a laboratory</a:t>
            </a:r>
          </a:p>
          <a:p>
            <a:r>
              <a:rPr dirty="0"/>
              <a:t>Semisynthetic</a:t>
            </a:r>
          </a:p>
          <a:p>
            <a:pPr marL="800100" lvl="1" indent="-342900">
              <a:spcBef>
                <a:spcPts val="700"/>
              </a:spcBef>
              <a:buFont typeface="Lucida Grande"/>
              <a:defRPr sz="2400"/>
            </a:pPr>
            <a:r>
              <a:rPr dirty="0"/>
              <a:t>Made from chemicals derived from plant, animal, or mineral sources</a:t>
            </a:r>
          </a:p>
          <a:p>
            <a:pPr marL="800100" lvl="1" indent="-342900">
              <a:spcBef>
                <a:spcPts val="700"/>
              </a:spcBef>
              <a:buFont typeface="Lucida Grande"/>
              <a:defRPr sz="2400"/>
            </a:pPr>
            <a:r>
              <a:rPr dirty="0"/>
              <a:t>Chemically modified in a laboratory</a:t>
            </a:r>
          </a:p>
        </p:txBody>
      </p:sp>
      <p:grpSp>
        <p:nvGrpSpPr>
          <p:cNvPr id="9" name="Group 8">
            <a:extLst>
              <a:ext uri="{FF2B5EF4-FFF2-40B4-BE49-F238E27FC236}">
                <a16:creationId xmlns:a16="http://schemas.microsoft.com/office/drawing/2014/main" id="{0BAFDD87-E330-E0CF-76E1-82D35EDE117A}"/>
              </a:ext>
            </a:extLst>
          </p:cNvPr>
          <p:cNvGrpSpPr/>
          <p:nvPr/>
        </p:nvGrpSpPr>
        <p:grpSpPr>
          <a:xfrm>
            <a:off x="4720010" y="5235924"/>
            <a:ext cx="4232202" cy="1519677"/>
            <a:chOff x="4720010" y="5235924"/>
            <a:chExt cx="4232202" cy="1519677"/>
          </a:xfrm>
        </p:grpSpPr>
        <p:pic>
          <p:nvPicPr>
            <p:cNvPr id="10" name="Graphic 9" descr="Bubbles with solid fill">
              <a:extLst>
                <a:ext uri="{FF2B5EF4-FFF2-40B4-BE49-F238E27FC236}">
                  <a16:creationId xmlns:a16="http://schemas.microsoft.com/office/drawing/2014/main" id="{3804E714-4138-6B69-777F-343AB95B7E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11" name="Rectangle 6">
              <a:extLst>
                <a:ext uri="{FF2B5EF4-FFF2-40B4-BE49-F238E27FC236}">
                  <a16:creationId xmlns:a16="http://schemas.microsoft.com/office/drawing/2014/main" id="{C5892E4F-B343-7747-CC3F-BCA69CA2659C}"/>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9" name="Rectangle 6"/>
          <p:cNvSpPr txBox="1">
            <a:spLocks noGrp="1"/>
          </p:cNvSpPr>
          <p:nvPr>
            <p:ph type="title"/>
          </p:nvPr>
        </p:nvSpPr>
        <p:spPr>
          <a:prstGeom prst="rect">
            <a:avLst/>
          </a:prstGeom>
        </p:spPr>
        <p:txBody>
          <a:bodyPr/>
          <a:lstStyle/>
          <a:p>
            <a:r>
              <a:rPr dirty="0"/>
              <a:t>Sources of Medication</a:t>
            </a:r>
          </a:p>
        </p:txBody>
      </p:sp>
      <p:sp>
        <p:nvSpPr>
          <p:cNvPr id="160" name="Rectangle 7"/>
          <p:cNvSpPr txBox="1">
            <a:spLocks noGrp="1"/>
          </p:cNvSpPr>
          <p:nvPr>
            <p:ph idx="1"/>
          </p:nvPr>
        </p:nvSpPr>
        <p:spPr>
          <a:prstGeom prst="rect">
            <a:avLst/>
          </a:prstGeom>
        </p:spPr>
        <p:txBody>
          <a:bodyPr/>
          <a:lstStyle/>
          <a:p>
            <a:r>
              <a:rPr dirty="0"/>
              <a:t>Pharmaceutical companies control:</a:t>
            </a:r>
          </a:p>
          <a:p>
            <a:pPr marL="800100" lvl="1" indent="-342900">
              <a:spcBef>
                <a:spcPts val="700"/>
              </a:spcBef>
              <a:buFont typeface="Lucida Grande"/>
              <a:defRPr sz="2400"/>
            </a:pPr>
            <a:r>
              <a:rPr dirty="0"/>
              <a:t>Concentration</a:t>
            </a:r>
          </a:p>
          <a:p>
            <a:pPr marL="800100" lvl="1" indent="-342900">
              <a:spcBef>
                <a:spcPts val="700"/>
              </a:spcBef>
              <a:buFont typeface="Lucida Grande"/>
              <a:defRPr sz="2400"/>
            </a:pPr>
            <a:r>
              <a:rPr dirty="0"/>
              <a:t>Purity</a:t>
            </a:r>
          </a:p>
          <a:p>
            <a:pPr marL="800100" lvl="1" indent="-342900">
              <a:spcBef>
                <a:spcPts val="700"/>
              </a:spcBef>
              <a:buFont typeface="Lucida Grande"/>
              <a:defRPr sz="2400"/>
            </a:pPr>
            <a:r>
              <a:rPr dirty="0"/>
              <a:t>Preservatives</a:t>
            </a:r>
          </a:p>
          <a:p>
            <a:pPr marL="800100" lvl="1" indent="-342900">
              <a:spcBef>
                <a:spcPts val="700"/>
              </a:spcBef>
              <a:buFont typeface="Lucida Grande"/>
              <a:defRPr sz="2400"/>
            </a:pPr>
            <a:r>
              <a:rPr dirty="0"/>
              <a:t>Other ingredients</a:t>
            </a:r>
          </a:p>
          <a:p>
            <a:r>
              <a:rPr dirty="0"/>
              <a:t>Medications must have a manufacturing lot number and expiration date. </a:t>
            </a:r>
          </a:p>
        </p:txBody>
      </p:sp>
      <p:grpSp>
        <p:nvGrpSpPr>
          <p:cNvPr id="6" name="Group 5">
            <a:extLst>
              <a:ext uri="{FF2B5EF4-FFF2-40B4-BE49-F238E27FC236}">
                <a16:creationId xmlns:a16="http://schemas.microsoft.com/office/drawing/2014/main" id="{04F6398D-E31A-682E-0CDF-C826232FCFF3}"/>
              </a:ext>
            </a:extLst>
          </p:cNvPr>
          <p:cNvGrpSpPr/>
          <p:nvPr/>
        </p:nvGrpSpPr>
        <p:grpSpPr>
          <a:xfrm>
            <a:off x="4720010" y="5235924"/>
            <a:ext cx="4232202" cy="1519677"/>
            <a:chOff x="4720010" y="5235924"/>
            <a:chExt cx="4232202" cy="1519677"/>
          </a:xfrm>
        </p:grpSpPr>
        <p:pic>
          <p:nvPicPr>
            <p:cNvPr id="7" name="Graphic 6" descr="Bubbles with solid fill">
              <a:extLst>
                <a:ext uri="{FF2B5EF4-FFF2-40B4-BE49-F238E27FC236}">
                  <a16:creationId xmlns:a16="http://schemas.microsoft.com/office/drawing/2014/main" id="{28D6CD2D-7FFD-DBCA-A830-6D231922EB4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8" name="Rectangle 6">
              <a:extLst>
                <a:ext uri="{FF2B5EF4-FFF2-40B4-BE49-F238E27FC236}">
                  <a16:creationId xmlns:a16="http://schemas.microsoft.com/office/drawing/2014/main" id="{88E399AE-436B-4069-5B43-CD822FE1C714}"/>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 name="Rectangle 6"/>
          <p:cNvSpPr txBox="1">
            <a:spLocks noGrp="1"/>
          </p:cNvSpPr>
          <p:nvPr>
            <p:ph type="title"/>
          </p:nvPr>
        </p:nvSpPr>
        <p:spPr>
          <a:prstGeom prst="rect">
            <a:avLst/>
          </a:prstGeom>
        </p:spPr>
        <p:txBody>
          <a:bodyPr/>
          <a:lstStyle/>
          <a:p>
            <a:r>
              <a:rPr dirty="0"/>
              <a:t>Forms of Medication</a:t>
            </a:r>
          </a:p>
        </p:txBody>
      </p:sp>
      <p:pic>
        <p:nvPicPr>
          <p:cNvPr id="165" name="Picture 3" descr="Picture 3"/>
          <p:cNvPicPr>
            <a:picLocks noChangeAspect="1"/>
          </p:cNvPicPr>
          <p:nvPr/>
        </p:nvPicPr>
        <p:blipFill>
          <a:blip r:embed="rId3"/>
          <a:stretch>
            <a:fillRect/>
          </a:stretch>
        </p:blipFill>
        <p:spPr>
          <a:xfrm>
            <a:off x="404657" y="753227"/>
            <a:ext cx="6406045" cy="5847419"/>
          </a:xfrm>
          <a:prstGeom prst="rect">
            <a:avLst/>
          </a:prstGeom>
          <a:ln w="12700">
            <a:miter lim="400000"/>
          </a:ln>
        </p:spPr>
      </p:pic>
      <p:pic>
        <p:nvPicPr>
          <p:cNvPr id="7" name="Graphic 6" descr="Bubbles with solid fill">
            <a:extLst>
              <a:ext uri="{FF2B5EF4-FFF2-40B4-BE49-F238E27FC236}">
                <a16:creationId xmlns:a16="http://schemas.microsoft.com/office/drawing/2014/main" id="{B31CEEA4-6B81-3550-9E71-397AE14D8C4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51683" y="5235924"/>
            <a:ext cx="1400529" cy="140052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9" name="Rectangle 6"/>
          <p:cNvSpPr txBox="1">
            <a:spLocks noGrp="1"/>
          </p:cNvSpPr>
          <p:nvPr>
            <p:ph type="title"/>
          </p:nvPr>
        </p:nvSpPr>
        <p:spPr>
          <a:prstGeom prst="rect">
            <a:avLst/>
          </a:prstGeom>
        </p:spPr>
        <p:txBody>
          <a:bodyPr/>
          <a:lstStyle/>
          <a:p>
            <a:r>
              <a:rPr dirty="0"/>
              <a:t>Medication Names</a:t>
            </a:r>
          </a:p>
        </p:txBody>
      </p:sp>
      <p:sp>
        <p:nvSpPr>
          <p:cNvPr id="170" name="Rectangle 7"/>
          <p:cNvSpPr txBox="1">
            <a:spLocks noGrp="1"/>
          </p:cNvSpPr>
          <p:nvPr>
            <p:ph idx="1"/>
          </p:nvPr>
        </p:nvSpPr>
        <p:spPr>
          <a:prstGeom prst="rect">
            <a:avLst/>
          </a:prstGeom>
        </p:spPr>
        <p:txBody>
          <a:bodyPr>
            <a:normAutofit/>
          </a:bodyPr>
          <a:lstStyle/>
          <a:p>
            <a:r>
              <a:rPr dirty="0"/>
              <a:t>Chemical name</a:t>
            </a:r>
          </a:p>
          <a:p>
            <a:pPr marL="800100" lvl="1" indent="-342900">
              <a:spcBef>
                <a:spcPts val="700"/>
              </a:spcBef>
              <a:buFont typeface="Lucida Grande"/>
              <a:defRPr sz="2400"/>
            </a:pPr>
            <a:r>
              <a:rPr dirty="0"/>
              <a:t>Used during development</a:t>
            </a:r>
          </a:p>
          <a:p>
            <a:r>
              <a:rPr dirty="0"/>
              <a:t>Nonproprietary (generic) name</a:t>
            </a:r>
          </a:p>
          <a:p>
            <a:pPr marL="800100" lvl="1" indent="-342900">
              <a:spcBef>
                <a:spcPts val="700"/>
              </a:spcBef>
              <a:buFont typeface="Lucida Grande"/>
              <a:defRPr sz="2400"/>
            </a:pPr>
            <a:r>
              <a:rPr dirty="0"/>
              <a:t>Promotes consistency and avoids duplication</a:t>
            </a:r>
          </a:p>
          <a:p>
            <a:pPr marL="800100" lvl="1" indent="-342900">
              <a:spcBef>
                <a:spcPts val="700"/>
              </a:spcBef>
              <a:buFont typeface="Lucida Grande"/>
              <a:defRPr sz="2400"/>
            </a:pPr>
            <a:r>
              <a:rPr dirty="0"/>
              <a:t>Include a “stem”</a:t>
            </a:r>
          </a:p>
          <a:p>
            <a:r>
              <a:rPr dirty="0"/>
              <a:t>Brand (proprietary) name</a:t>
            </a:r>
          </a:p>
          <a:p>
            <a:pPr marL="800100" lvl="1" indent="-342900">
              <a:spcBef>
                <a:spcPts val="700"/>
              </a:spcBef>
              <a:buFont typeface="Lucida Grande"/>
              <a:defRPr sz="2400"/>
            </a:pPr>
            <a:r>
              <a:rPr dirty="0"/>
              <a:t>Chosen by manufacturer</a:t>
            </a:r>
          </a:p>
          <a:p>
            <a:pPr marL="800100" lvl="1" indent="-342900">
              <a:spcBef>
                <a:spcPts val="700"/>
              </a:spcBef>
              <a:buFont typeface="Lucida Grande"/>
              <a:defRPr sz="2400"/>
            </a:pPr>
            <a:r>
              <a:rPr dirty="0"/>
              <a:t>Selected for marketing </a:t>
            </a:r>
          </a:p>
        </p:txBody>
      </p:sp>
      <p:grpSp>
        <p:nvGrpSpPr>
          <p:cNvPr id="6" name="Group 5">
            <a:extLst>
              <a:ext uri="{FF2B5EF4-FFF2-40B4-BE49-F238E27FC236}">
                <a16:creationId xmlns:a16="http://schemas.microsoft.com/office/drawing/2014/main" id="{8AFD6E94-5A7F-5356-78B3-AB922674614F}"/>
              </a:ext>
            </a:extLst>
          </p:cNvPr>
          <p:cNvGrpSpPr/>
          <p:nvPr/>
        </p:nvGrpSpPr>
        <p:grpSpPr>
          <a:xfrm>
            <a:off x="4720010" y="5235924"/>
            <a:ext cx="4232202" cy="1519677"/>
            <a:chOff x="4720010" y="5235924"/>
            <a:chExt cx="4232202" cy="1519677"/>
          </a:xfrm>
        </p:grpSpPr>
        <p:pic>
          <p:nvPicPr>
            <p:cNvPr id="7" name="Graphic 6" descr="Bubbles with solid fill">
              <a:extLst>
                <a:ext uri="{FF2B5EF4-FFF2-40B4-BE49-F238E27FC236}">
                  <a16:creationId xmlns:a16="http://schemas.microsoft.com/office/drawing/2014/main" id="{A355056C-7899-F94D-4054-5BD439B7DD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8" name="Rectangle 6">
              <a:extLst>
                <a:ext uri="{FF2B5EF4-FFF2-40B4-BE49-F238E27FC236}">
                  <a16:creationId xmlns:a16="http://schemas.microsoft.com/office/drawing/2014/main" id="{96AA6FD5-6FD7-F500-6B65-CCC5A6437E49}"/>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 name="Rectangle 6"/>
          <p:cNvSpPr txBox="1">
            <a:spLocks noGrp="1"/>
          </p:cNvSpPr>
          <p:nvPr>
            <p:ph type="title"/>
          </p:nvPr>
        </p:nvSpPr>
        <p:spPr>
          <a:prstGeom prst="rect">
            <a:avLst/>
          </a:prstGeom>
        </p:spPr>
        <p:txBody>
          <a:bodyPr/>
          <a:lstStyle/>
          <a:p>
            <a:r>
              <a:rPr dirty="0"/>
              <a:t>Medication Names</a:t>
            </a:r>
          </a:p>
        </p:txBody>
      </p:sp>
      <p:sp>
        <p:nvSpPr>
          <p:cNvPr id="175" name="Rectangle 7"/>
          <p:cNvSpPr txBox="1">
            <a:spLocks noGrp="1"/>
          </p:cNvSpPr>
          <p:nvPr>
            <p:ph idx="1"/>
          </p:nvPr>
        </p:nvSpPr>
        <p:spPr>
          <a:prstGeom prst="rect">
            <a:avLst/>
          </a:prstGeom>
        </p:spPr>
        <p:txBody>
          <a:bodyPr/>
          <a:lstStyle/>
          <a:p>
            <a:r>
              <a:rPr dirty="0"/>
              <a:t>Example</a:t>
            </a:r>
          </a:p>
          <a:p>
            <a:pPr marL="800100" lvl="1" indent="-342900">
              <a:spcBef>
                <a:spcPts val="700"/>
              </a:spcBef>
              <a:buFont typeface="Lucida Grande"/>
              <a:defRPr sz="2400"/>
            </a:pPr>
            <a:r>
              <a:rPr dirty="0"/>
              <a:t>Chemical name: 4-chloro-</a:t>
            </a:r>
            <a:r>
              <a:rPr i="1" dirty="0"/>
              <a:t>N</a:t>
            </a:r>
            <a:r>
              <a:rPr dirty="0"/>
              <a:t>-furfuryl-5-sulfamoylanthranilic acid</a:t>
            </a:r>
          </a:p>
          <a:p>
            <a:pPr marL="800100" lvl="1" indent="-342900">
              <a:spcBef>
                <a:spcPts val="700"/>
              </a:spcBef>
              <a:buFont typeface="Lucida Grande"/>
              <a:defRPr sz="2400"/>
            </a:pPr>
            <a:r>
              <a:rPr dirty="0"/>
              <a:t>Generic name: furosemide</a:t>
            </a:r>
          </a:p>
          <a:p>
            <a:pPr marL="800100" lvl="1" indent="-342900">
              <a:spcBef>
                <a:spcPts val="700"/>
              </a:spcBef>
              <a:buFont typeface="Lucida Grande"/>
              <a:defRPr sz="2400"/>
            </a:pPr>
            <a:r>
              <a:rPr dirty="0"/>
              <a:t>Brand name: Lasix</a:t>
            </a:r>
          </a:p>
          <a:p>
            <a:r>
              <a:rPr dirty="0"/>
              <a:t>“Tall man” lettering</a:t>
            </a:r>
          </a:p>
          <a:p>
            <a:pPr marL="800100" lvl="1" indent="-342900">
              <a:spcBef>
                <a:spcPts val="700"/>
              </a:spcBef>
              <a:buFont typeface="Lucida Grande"/>
              <a:defRPr sz="2400"/>
            </a:pPr>
            <a:r>
              <a:rPr dirty="0" err="1"/>
              <a:t>DiphenhydrAMINE</a:t>
            </a:r>
            <a:r>
              <a:rPr dirty="0"/>
              <a:t> and </a:t>
            </a:r>
            <a:r>
              <a:rPr dirty="0" err="1"/>
              <a:t>dimenhyDRINATE</a:t>
            </a:r>
            <a:endParaRPr dirty="0"/>
          </a:p>
        </p:txBody>
      </p:sp>
      <p:grpSp>
        <p:nvGrpSpPr>
          <p:cNvPr id="6" name="Group 5">
            <a:extLst>
              <a:ext uri="{FF2B5EF4-FFF2-40B4-BE49-F238E27FC236}">
                <a16:creationId xmlns:a16="http://schemas.microsoft.com/office/drawing/2014/main" id="{72B9666D-FB39-2308-FC79-F6EB161B05B9}"/>
              </a:ext>
            </a:extLst>
          </p:cNvPr>
          <p:cNvGrpSpPr/>
          <p:nvPr/>
        </p:nvGrpSpPr>
        <p:grpSpPr>
          <a:xfrm>
            <a:off x="4720010" y="5235924"/>
            <a:ext cx="4232202" cy="1519677"/>
            <a:chOff x="4720010" y="5235924"/>
            <a:chExt cx="4232202" cy="1519677"/>
          </a:xfrm>
        </p:grpSpPr>
        <p:pic>
          <p:nvPicPr>
            <p:cNvPr id="7" name="Graphic 6" descr="Bubbles with solid fill">
              <a:extLst>
                <a:ext uri="{FF2B5EF4-FFF2-40B4-BE49-F238E27FC236}">
                  <a16:creationId xmlns:a16="http://schemas.microsoft.com/office/drawing/2014/main" id="{94B9B4ED-8C13-E6EA-B83C-5CDBF7440A6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8" name="Rectangle 6">
              <a:extLst>
                <a:ext uri="{FF2B5EF4-FFF2-40B4-BE49-F238E27FC236}">
                  <a16:creationId xmlns:a16="http://schemas.microsoft.com/office/drawing/2014/main" id="{5D89F75C-61AC-F192-AE18-41FD0529FFF2}"/>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9" name="Rectangle 9"/>
          <p:cNvSpPr txBox="1">
            <a:spLocks noGrp="1"/>
          </p:cNvSpPr>
          <p:nvPr>
            <p:ph type="title"/>
          </p:nvPr>
        </p:nvSpPr>
        <p:spPr>
          <a:prstGeom prst="rect">
            <a:avLst/>
          </a:prstGeom>
        </p:spPr>
        <p:txBody>
          <a:bodyPr/>
          <a:lstStyle/>
          <a:p>
            <a:r>
              <a:rPr dirty="0"/>
              <a:t>Medication Reference Sources</a:t>
            </a:r>
          </a:p>
        </p:txBody>
      </p:sp>
      <p:sp>
        <p:nvSpPr>
          <p:cNvPr id="180" name="Rectangle 10"/>
          <p:cNvSpPr txBox="1">
            <a:spLocks noGrp="1"/>
          </p:cNvSpPr>
          <p:nvPr>
            <p:ph idx="1"/>
          </p:nvPr>
        </p:nvSpPr>
        <p:spPr>
          <a:prstGeom prst="rect">
            <a:avLst/>
          </a:prstGeom>
        </p:spPr>
        <p:txBody>
          <a:bodyPr/>
          <a:lstStyle/>
          <a:p>
            <a:r>
              <a:rPr dirty="0"/>
              <a:t>Consider:</a:t>
            </a:r>
          </a:p>
          <a:p>
            <a:pPr marL="800100" lvl="1" indent="-342900">
              <a:spcBef>
                <a:spcPts val="700"/>
              </a:spcBef>
              <a:buFont typeface="Lucida Grande"/>
              <a:defRPr sz="2400"/>
            </a:pPr>
            <a:r>
              <a:rPr dirty="0"/>
              <a:t>Reliability</a:t>
            </a:r>
          </a:p>
          <a:p>
            <a:pPr marL="800100" lvl="1" indent="-342900">
              <a:spcBef>
                <a:spcPts val="700"/>
              </a:spcBef>
              <a:buFont typeface="Lucida Grande"/>
              <a:defRPr sz="2400"/>
            </a:pPr>
            <a:r>
              <a:rPr dirty="0"/>
              <a:t>Printed, electronic, or both</a:t>
            </a:r>
          </a:p>
          <a:p>
            <a:pPr marL="800100" lvl="1" indent="-342900">
              <a:spcBef>
                <a:spcPts val="700"/>
              </a:spcBef>
              <a:buFont typeface="Lucida Grande"/>
              <a:defRPr sz="2400"/>
            </a:pPr>
            <a:r>
              <a:rPr dirty="0"/>
              <a:t>Depth of information</a:t>
            </a:r>
          </a:p>
          <a:p>
            <a:pPr marL="800100" lvl="1" indent="-342900">
              <a:spcBef>
                <a:spcPts val="700"/>
              </a:spcBef>
              <a:buFont typeface="Lucida Grande"/>
              <a:defRPr sz="2400"/>
            </a:pPr>
            <a:r>
              <a:rPr dirty="0"/>
              <a:t>Accessibility</a:t>
            </a:r>
          </a:p>
          <a:p>
            <a:pPr marL="800100" lvl="1" indent="-342900">
              <a:spcBef>
                <a:spcPts val="700"/>
              </a:spcBef>
              <a:buFont typeface="Lucida Grande"/>
              <a:defRPr sz="2400"/>
            </a:pPr>
            <a:r>
              <a:rPr dirty="0"/>
              <a:t>Cost</a:t>
            </a:r>
          </a:p>
          <a:p>
            <a:pPr marL="800100" lvl="1" indent="-342900">
              <a:spcBef>
                <a:spcPts val="700"/>
              </a:spcBef>
              <a:buFont typeface="Lucida Grande"/>
              <a:defRPr sz="2400"/>
            </a:pPr>
            <a:r>
              <a:rPr dirty="0"/>
              <a:t>Availability of updates</a:t>
            </a:r>
          </a:p>
          <a:p>
            <a:pPr marL="800100" lvl="1" indent="-342900">
              <a:spcBef>
                <a:spcPts val="700"/>
              </a:spcBef>
              <a:buFont typeface="Lucida Grande"/>
              <a:defRPr sz="2400"/>
            </a:pPr>
            <a:r>
              <a:rPr dirty="0"/>
              <a:t>Size of materials used</a:t>
            </a:r>
          </a:p>
        </p:txBody>
      </p:sp>
      <p:grpSp>
        <p:nvGrpSpPr>
          <p:cNvPr id="6" name="Group 5">
            <a:extLst>
              <a:ext uri="{FF2B5EF4-FFF2-40B4-BE49-F238E27FC236}">
                <a16:creationId xmlns:a16="http://schemas.microsoft.com/office/drawing/2014/main" id="{8363EFFF-8074-7FED-D24E-9BA7F5EA3923}"/>
              </a:ext>
            </a:extLst>
          </p:cNvPr>
          <p:cNvGrpSpPr/>
          <p:nvPr/>
        </p:nvGrpSpPr>
        <p:grpSpPr>
          <a:xfrm>
            <a:off x="4720010" y="5235924"/>
            <a:ext cx="4232202" cy="1519677"/>
            <a:chOff x="4720010" y="5235924"/>
            <a:chExt cx="4232202" cy="1519677"/>
          </a:xfrm>
        </p:grpSpPr>
        <p:pic>
          <p:nvPicPr>
            <p:cNvPr id="7" name="Graphic 6" descr="Bubbles with solid fill">
              <a:extLst>
                <a:ext uri="{FF2B5EF4-FFF2-40B4-BE49-F238E27FC236}">
                  <a16:creationId xmlns:a16="http://schemas.microsoft.com/office/drawing/2014/main" id="{F10C29AF-BF12-0069-7B0F-401A82AE99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8" name="Rectangle 6">
              <a:extLst>
                <a:ext uri="{FF2B5EF4-FFF2-40B4-BE49-F238E27FC236}">
                  <a16:creationId xmlns:a16="http://schemas.microsoft.com/office/drawing/2014/main" id="{E99269D5-1A4E-3D08-0BEE-288B13B88A88}"/>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 name="Rectangle 9"/>
          <p:cNvSpPr txBox="1">
            <a:spLocks noGrp="1"/>
          </p:cNvSpPr>
          <p:nvPr>
            <p:ph type="title"/>
          </p:nvPr>
        </p:nvSpPr>
        <p:spPr>
          <a:prstGeom prst="rect">
            <a:avLst/>
          </a:prstGeom>
        </p:spPr>
        <p:txBody>
          <a:bodyPr/>
          <a:lstStyle/>
          <a:p>
            <a:r>
              <a:rPr dirty="0"/>
              <a:t>Medication Reference Sources</a:t>
            </a:r>
          </a:p>
        </p:txBody>
      </p:sp>
      <p:sp>
        <p:nvSpPr>
          <p:cNvPr id="185" name="Rectangle 10"/>
          <p:cNvSpPr txBox="1">
            <a:spLocks noGrp="1"/>
          </p:cNvSpPr>
          <p:nvPr>
            <p:ph idx="1"/>
          </p:nvPr>
        </p:nvSpPr>
        <p:spPr>
          <a:prstGeom prst="rect">
            <a:avLst/>
          </a:prstGeom>
        </p:spPr>
        <p:txBody>
          <a:bodyPr/>
          <a:lstStyle/>
          <a:p>
            <a:r>
              <a:rPr dirty="0"/>
              <a:t>Medication monograph: medication profile</a:t>
            </a:r>
          </a:p>
          <a:p>
            <a:pPr marL="800100" lvl="1" indent="-342900">
              <a:spcBef>
                <a:spcPts val="700"/>
              </a:spcBef>
              <a:buFont typeface="Lucida Grande"/>
              <a:defRPr sz="2400"/>
            </a:pPr>
            <a:r>
              <a:rPr dirty="0"/>
              <a:t>USP-NF</a:t>
            </a:r>
          </a:p>
          <a:p>
            <a:pPr marL="800100" lvl="1" indent="-342900">
              <a:spcBef>
                <a:spcPts val="700"/>
              </a:spcBef>
              <a:buFont typeface="Lucida Grande"/>
              <a:defRPr sz="2400" i="1"/>
            </a:pPr>
            <a:r>
              <a:rPr dirty="0"/>
              <a:t>Physicians’ Desk Reference</a:t>
            </a:r>
            <a:r>
              <a:rPr i="0" dirty="0"/>
              <a:t> (PDR)</a:t>
            </a:r>
          </a:p>
        </p:txBody>
      </p:sp>
      <p:grpSp>
        <p:nvGrpSpPr>
          <p:cNvPr id="9" name="Group 8">
            <a:extLst>
              <a:ext uri="{FF2B5EF4-FFF2-40B4-BE49-F238E27FC236}">
                <a16:creationId xmlns:a16="http://schemas.microsoft.com/office/drawing/2014/main" id="{AE7508F8-1508-5B05-1DC0-34D2F19F7652}"/>
              </a:ext>
            </a:extLst>
          </p:cNvPr>
          <p:cNvGrpSpPr/>
          <p:nvPr/>
        </p:nvGrpSpPr>
        <p:grpSpPr>
          <a:xfrm>
            <a:off x="4720010" y="5235924"/>
            <a:ext cx="4232202" cy="1519677"/>
            <a:chOff x="4720010" y="5235924"/>
            <a:chExt cx="4232202" cy="1519677"/>
          </a:xfrm>
        </p:grpSpPr>
        <p:pic>
          <p:nvPicPr>
            <p:cNvPr id="10" name="Graphic 9" descr="Bubbles with solid fill">
              <a:extLst>
                <a:ext uri="{FF2B5EF4-FFF2-40B4-BE49-F238E27FC236}">
                  <a16:creationId xmlns:a16="http://schemas.microsoft.com/office/drawing/2014/main" id="{9CDB746B-C5A0-B0BB-A0DD-D294D24A8F1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11" name="Rectangle 6">
              <a:extLst>
                <a:ext uri="{FF2B5EF4-FFF2-40B4-BE49-F238E27FC236}">
                  <a16:creationId xmlns:a16="http://schemas.microsoft.com/office/drawing/2014/main" id="{BA464F0C-B50F-DF02-CF7E-EEA81F3AA9B4}"/>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9" name="Rectangle 6"/>
          <p:cNvSpPr txBox="1">
            <a:spLocks noGrp="1"/>
          </p:cNvSpPr>
          <p:nvPr>
            <p:ph type="title"/>
          </p:nvPr>
        </p:nvSpPr>
        <p:spPr>
          <a:prstGeom prst="rect">
            <a:avLst/>
          </a:prstGeom>
        </p:spPr>
        <p:txBody>
          <a:bodyPr/>
          <a:lstStyle/>
          <a:p>
            <a:r>
              <a:rPr dirty="0"/>
              <a:t>Medication Reference Sources</a:t>
            </a:r>
          </a:p>
        </p:txBody>
      </p:sp>
      <p:sp>
        <p:nvSpPr>
          <p:cNvPr id="190" name="Rectangle 7"/>
          <p:cNvSpPr txBox="1">
            <a:spLocks noGrp="1"/>
          </p:cNvSpPr>
          <p:nvPr>
            <p:ph idx="1"/>
          </p:nvPr>
        </p:nvSpPr>
        <p:spPr>
          <a:prstGeom prst="rect">
            <a:avLst/>
          </a:prstGeom>
        </p:spPr>
        <p:txBody>
          <a:bodyPr/>
          <a:lstStyle/>
          <a:p>
            <a:r>
              <a:rPr dirty="0"/>
              <a:t>Manufacturers provide package inserts.</a:t>
            </a:r>
          </a:p>
          <a:p>
            <a:pPr marL="800100" lvl="1" indent="-342900">
              <a:spcBef>
                <a:spcPts val="700"/>
              </a:spcBef>
              <a:buFont typeface="Lucida Grande"/>
              <a:defRPr sz="2400"/>
            </a:pPr>
            <a:r>
              <a:rPr dirty="0"/>
              <a:t>Include information on:</a:t>
            </a:r>
          </a:p>
          <a:p>
            <a:pPr marL="1143000" lvl="2" indent="-228600">
              <a:spcBef>
                <a:spcPts val="600"/>
              </a:spcBef>
              <a:defRPr sz="2200"/>
            </a:pPr>
            <a:r>
              <a:rPr dirty="0"/>
              <a:t>Dosing</a:t>
            </a:r>
            <a:endParaRPr sz="2100" dirty="0"/>
          </a:p>
          <a:p>
            <a:pPr marL="1143000" lvl="2" indent="-228600">
              <a:spcBef>
                <a:spcPts val="600"/>
              </a:spcBef>
              <a:defRPr sz="2200"/>
            </a:pPr>
            <a:r>
              <a:rPr dirty="0"/>
              <a:t>Route of administration</a:t>
            </a:r>
            <a:endParaRPr sz="2100" dirty="0"/>
          </a:p>
          <a:p>
            <a:pPr marL="1143000" lvl="2" indent="-228600">
              <a:spcBef>
                <a:spcPts val="600"/>
              </a:spcBef>
              <a:defRPr sz="2200"/>
            </a:pPr>
            <a:r>
              <a:rPr dirty="0"/>
              <a:t>Contraindications</a:t>
            </a:r>
            <a:endParaRPr sz="2100" dirty="0"/>
          </a:p>
          <a:p>
            <a:pPr marL="1143000" lvl="2" indent="-228600">
              <a:spcBef>
                <a:spcPts val="600"/>
              </a:spcBef>
              <a:defRPr sz="2200"/>
            </a:pPr>
            <a:r>
              <a:rPr dirty="0"/>
              <a:t>Adverse effects</a:t>
            </a:r>
          </a:p>
        </p:txBody>
      </p:sp>
      <p:grpSp>
        <p:nvGrpSpPr>
          <p:cNvPr id="6" name="Group 5">
            <a:extLst>
              <a:ext uri="{FF2B5EF4-FFF2-40B4-BE49-F238E27FC236}">
                <a16:creationId xmlns:a16="http://schemas.microsoft.com/office/drawing/2014/main" id="{F180B228-B157-FEA0-60A3-7DE05012F950}"/>
              </a:ext>
            </a:extLst>
          </p:cNvPr>
          <p:cNvGrpSpPr/>
          <p:nvPr/>
        </p:nvGrpSpPr>
        <p:grpSpPr>
          <a:xfrm>
            <a:off x="4720010" y="5235924"/>
            <a:ext cx="4232202" cy="1519677"/>
            <a:chOff x="4720010" y="5235924"/>
            <a:chExt cx="4232202" cy="1519677"/>
          </a:xfrm>
        </p:grpSpPr>
        <p:pic>
          <p:nvPicPr>
            <p:cNvPr id="7" name="Graphic 6" descr="Bubbles with solid fill">
              <a:extLst>
                <a:ext uri="{FF2B5EF4-FFF2-40B4-BE49-F238E27FC236}">
                  <a16:creationId xmlns:a16="http://schemas.microsoft.com/office/drawing/2014/main" id="{2060FEA9-35BE-372C-CDB6-58D3F0144E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8" name="Rectangle 6">
              <a:extLst>
                <a:ext uri="{FF2B5EF4-FFF2-40B4-BE49-F238E27FC236}">
                  <a16:creationId xmlns:a16="http://schemas.microsoft.com/office/drawing/2014/main" id="{40ABC4D7-40A9-0A1A-AB7C-40AC2E0859C4}"/>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 name="Rectangle 6"/>
          <p:cNvSpPr txBox="1">
            <a:spLocks noGrp="1"/>
          </p:cNvSpPr>
          <p:nvPr>
            <p:ph type="title"/>
          </p:nvPr>
        </p:nvSpPr>
        <p:spPr>
          <a:prstGeom prst="rect">
            <a:avLst/>
          </a:prstGeom>
        </p:spPr>
        <p:txBody>
          <a:bodyPr/>
          <a:lstStyle/>
          <a:p>
            <a:r>
              <a:rPr dirty="0"/>
              <a:t>Medication Reference Sources</a:t>
            </a:r>
          </a:p>
        </p:txBody>
      </p:sp>
      <p:sp>
        <p:nvSpPr>
          <p:cNvPr id="195" name="Rectangle 7"/>
          <p:cNvSpPr txBox="1">
            <a:spLocks noGrp="1"/>
          </p:cNvSpPr>
          <p:nvPr>
            <p:ph idx="1"/>
          </p:nvPr>
        </p:nvSpPr>
        <p:spPr>
          <a:prstGeom prst="rect">
            <a:avLst/>
          </a:prstGeom>
        </p:spPr>
        <p:txBody>
          <a:bodyPr/>
          <a:lstStyle/>
          <a:p>
            <a:r>
              <a:rPr dirty="0"/>
              <a:t>Hospital pharmacies often compile formularies specific to their needs.</a:t>
            </a:r>
          </a:p>
          <a:p>
            <a:pPr>
              <a:defRPr i="1"/>
            </a:pPr>
            <a:r>
              <a:rPr dirty="0"/>
              <a:t>AMA Drug Evaluations </a:t>
            </a:r>
            <a:r>
              <a:rPr i="0" dirty="0"/>
              <a:t>provides detail about medication selection and administration.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EF0C-F9A3-601F-8E0C-62623AB5C04A}"/>
              </a:ext>
            </a:extLst>
          </p:cNvPr>
          <p:cNvSpPr>
            <a:spLocks noGrp="1"/>
          </p:cNvSpPr>
          <p:nvPr>
            <p:ph type="title"/>
          </p:nvPr>
        </p:nvSpPr>
        <p:spPr/>
        <p:txBody>
          <a:bodyPr/>
          <a:lstStyle/>
          <a:p>
            <a:r>
              <a:rPr lang="en-US" dirty="0"/>
              <a:t>What</a:t>
            </a:r>
            <a:r>
              <a:rPr lang="en-US" baseline="0" dirty="0"/>
              <a:t> does evidence-based medicine mean?</a:t>
            </a:r>
            <a:endParaRPr lang="en-US" dirty="0"/>
          </a:p>
        </p:txBody>
      </p:sp>
      <p:sp>
        <p:nvSpPr>
          <p:cNvPr id="3" name="Content Placeholder 2">
            <a:extLst>
              <a:ext uri="{FF2B5EF4-FFF2-40B4-BE49-F238E27FC236}">
                <a16:creationId xmlns:a16="http://schemas.microsoft.com/office/drawing/2014/main" id="{2560FE6B-EA2A-6E87-A921-E600EF296ECE}"/>
              </a:ext>
            </a:extLst>
          </p:cNvPr>
          <p:cNvSpPr>
            <a:spLocks noGrp="1"/>
          </p:cNvSpPr>
          <p:nvPr>
            <p:ph idx="1"/>
          </p:nvPr>
        </p:nvSpPr>
        <p:spPr/>
        <p:txBody>
          <a:bodyPr/>
          <a:lstStyle/>
          <a:p>
            <a:endParaRPr lang="en-US"/>
          </a:p>
        </p:txBody>
      </p:sp>
      <p:pic>
        <p:nvPicPr>
          <p:cNvPr id="4" name="Graphic 3" descr="Bow And Arrow with solid fill">
            <a:extLst>
              <a:ext uri="{FF2B5EF4-FFF2-40B4-BE49-F238E27FC236}">
                <a16:creationId xmlns:a16="http://schemas.microsoft.com/office/drawing/2014/main" id="{67319651-48E3-0C1A-B7BD-B1A224EC94E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Tree>
    <p:extLst>
      <p:ext uri="{BB962C8B-B14F-4D97-AF65-F5344CB8AC3E}">
        <p14:creationId xmlns:p14="http://schemas.microsoft.com/office/powerpoint/2010/main" val="1118901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9" name="Title 1"/>
          <p:cNvSpPr txBox="1">
            <a:spLocks noGrp="1"/>
          </p:cNvSpPr>
          <p:nvPr>
            <p:ph type="title"/>
          </p:nvPr>
        </p:nvSpPr>
        <p:spPr>
          <a:prstGeom prst="rect">
            <a:avLst/>
          </a:prstGeom>
        </p:spPr>
        <p:txBody>
          <a:bodyPr/>
          <a:lstStyle/>
          <a:p>
            <a:r>
              <a:rPr dirty="0"/>
              <a:t>AHA Classification</a:t>
            </a:r>
          </a:p>
        </p:txBody>
      </p:sp>
      <p:sp>
        <p:nvSpPr>
          <p:cNvPr id="200" name="Content Placeholder 2"/>
          <p:cNvSpPr txBox="1">
            <a:spLocks noGrp="1"/>
          </p:cNvSpPr>
          <p:nvPr>
            <p:ph idx="1"/>
          </p:nvPr>
        </p:nvSpPr>
        <p:spPr>
          <a:prstGeom prst="rect">
            <a:avLst/>
          </a:prstGeom>
        </p:spPr>
        <p:txBody>
          <a:bodyPr/>
          <a:lstStyle/>
          <a:p>
            <a:r>
              <a:rPr dirty="0"/>
              <a:t>AHA classification of recommendations and level of evidence</a:t>
            </a:r>
          </a:p>
          <a:p>
            <a:pPr marL="800100" lvl="1" indent="-342900">
              <a:spcBef>
                <a:spcPts val="700"/>
              </a:spcBef>
              <a:buFont typeface="Lucida Grande"/>
              <a:defRPr sz="2400"/>
            </a:pPr>
            <a:r>
              <a:rPr dirty="0"/>
              <a:t>Class I—strong evidence supporting use</a:t>
            </a:r>
          </a:p>
          <a:p>
            <a:pPr marL="800100" lvl="1" indent="-342900">
              <a:spcBef>
                <a:spcPts val="700"/>
              </a:spcBef>
              <a:buFont typeface="Lucida Grande"/>
              <a:defRPr sz="2400"/>
            </a:pPr>
            <a:r>
              <a:rPr dirty="0"/>
              <a:t>Class </a:t>
            </a:r>
            <a:r>
              <a:rPr dirty="0" err="1"/>
              <a:t>IIa</a:t>
            </a:r>
            <a:r>
              <a:rPr dirty="0"/>
              <a:t>—moderate evidence</a:t>
            </a:r>
          </a:p>
          <a:p>
            <a:pPr marL="800100" lvl="1" indent="-342900">
              <a:spcBef>
                <a:spcPts val="700"/>
              </a:spcBef>
              <a:buFont typeface="Lucida Grande"/>
              <a:defRPr sz="2400"/>
            </a:pPr>
            <a:r>
              <a:rPr dirty="0"/>
              <a:t>Class IIb—weak evidence</a:t>
            </a:r>
          </a:p>
          <a:p>
            <a:pPr marL="800100" lvl="1" indent="-342900">
              <a:spcBef>
                <a:spcPts val="700"/>
              </a:spcBef>
              <a:buFont typeface="Lucida Grande"/>
              <a:defRPr sz="2400"/>
            </a:pPr>
            <a:r>
              <a:rPr dirty="0"/>
              <a:t>Class III—evidence does not support use</a:t>
            </a:r>
          </a:p>
          <a:p>
            <a:pPr marL="800100" lvl="1" indent="-342900">
              <a:spcBef>
                <a:spcPts val="700"/>
              </a:spcBef>
              <a:buFont typeface="Lucida Grande"/>
              <a:defRPr sz="2400"/>
            </a:pPr>
            <a:r>
              <a:rPr dirty="0"/>
              <a:t>Class indeterminate—beginning or continuing research; no recommendations yet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 name="Rectangle 6"/>
          <p:cNvSpPr txBox="1">
            <a:spLocks noGrp="1"/>
          </p:cNvSpPr>
          <p:nvPr>
            <p:ph type="title"/>
          </p:nvPr>
        </p:nvSpPr>
        <p:spPr>
          <a:prstGeom prst="rect">
            <a:avLst/>
          </a:prstGeom>
        </p:spPr>
        <p:txBody>
          <a:bodyPr/>
          <a:lstStyle/>
          <a:p>
            <a:r>
              <a:rPr dirty="0"/>
              <a:t>Medication Storage</a:t>
            </a:r>
          </a:p>
        </p:txBody>
      </p:sp>
      <p:sp>
        <p:nvSpPr>
          <p:cNvPr id="205" name="Rectangle 7"/>
          <p:cNvSpPr txBox="1">
            <a:spLocks noGrp="1"/>
          </p:cNvSpPr>
          <p:nvPr>
            <p:ph idx="1"/>
          </p:nvPr>
        </p:nvSpPr>
        <p:spPr>
          <a:xfrm>
            <a:off x="533400" y="2336873"/>
            <a:ext cx="3802117" cy="3599316"/>
          </a:xfrm>
          <a:prstGeom prst="rect">
            <a:avLst/>
          </a:prstGeom>
        </p:spPr>
        <p:txBody>
          <a:bodyPr>
            <a:normAutofit fontScale="92500" lnSpcReduction="10000"/>
          </a:bodyPr>
          <a:lstStyle/>
          <a:p>
            <a:r>
              <a:rPr dirty="0"/>
              <a:t>Must provide adequate protection </a:t>
            </a:r>
          </a:p>
          <a:p>
            <a:r>
              <a:rPr dirty="0"/>
              <a:t>Must be convenient for quick access</a:t>
            </a:r>
          </a:p>
          <a:p>
            <a:r>
              <a:rPr dirty="0"/>
              <a:t>Must prevent physical damage </a:t>
            </a:r>
          </a:p>
          <a:p>
            <a:r>
              <a:rPr dirty="0"/>
              <a:t>Should be placed in protective bins </a:t>
            </a:r>
          </a:p>
          <a:p>
            <a:r>
              <a:rPr dirty="0"/>
              <a:t>Should facilitate quick and accurate identification</a:t>
            </a:r>
          </a:p>
        </p:txBody>
      </p:sp>
      <p:grpSp>
        <p:nvGrpSpPr>
          <p:cNvPr id="7" name="Group 6">
            <a:extLst>
              <a:ext uri="{FF2B5EF4-FFF2-40B4-BE49-F238E27FC236}">
                <a16:creationId xmlns:a16="http://schemas.microsoft.com/office/drawing/2014/main" id="{080229E1-34D2-3D0F-AC21-8F9D80B5645A}"/>
              </a:ext>
            </a:extLst>
          </p:cNvPr>
          <p:cNvGrpSpPr/>
          <p:nvPr/>
        </p:nvGrpSpPr>
        <p:grpSpPr>
          <a:xfrm>
            <a:off x="4720010" y="5235924"/>
            <a:ext cx="4232202" cy="1519677"/>
            <a:chOff x="4720010" y="5235924"/>
            <a:chExt cx="4232202" cy="1519677"/>
          </a:xfrm>
        </p:grpSpPr>
        <p:pic>
          <p:nvPicPr>
            <p:cNvPr id="8" name="Graphic 7" descr="Bubbles with solid fill">
              <a:extLst>
                <a:ext uri="{FF2B5EF4-FFF2-40B4-BE49-F238E27FC236}">
                  <a16:creationId xmlns:a16="http://schemas.microsoft.com/office/drawing/2014/main" id="{0E576306-4CDD-C546-A308-C64260EEEE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9" name="Rectangle 6">
              <a:extLst>
                <a:ext uri="{FF2B5EF4-FFF2-40B4-BE49-F238E27FC236}">
                  <a16:creationId xmlns:a16="http://schemas.microsoft.com/office/drawing/2014/main" id="{84F5E664-D4D1-F25F-C718-70C6BAE07B63}"/>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pic>
        <p:nvPicPr>
          <p:cNvPr id="3" name="Picture 2">
            <a:extLst>
              <a:ext uri="{FF2B5EF4-FFF2-40B4-BE49-F238E27FC236}">
                <a16:creationId xmlns:a16="http://schemas.microsoft.com/office/drawing/2014/main" id="{9124D66E-8E68-1024-1CDE-77CB034618F2}"/>
              </a:ext>
            </a:extLst>
          </p:cNvPr>
          <p:cNvPicPr>
            <a:picLocks noChangeAspect="1"/>
          </p:cNvPicPr>
          <p:nvPr/>
        </p:nvPicPr>
        <p:blipFill rotWithShape="1">
          <a:blip r:embed="rId5"/>
          <a:srcRect l="35862" t="13209" r="43448" b="38323"/>
          <a:stretch/>
        </p:blipFill>
        <p:spPr>
          <a:xfrm>
            <a:off x="4508938" y="2510297"/>
            <a:ext cx="4414344" cy="404648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 name="Rectangle 6"/>
          <p:cNvSpPr txBox="1">
            <a:spLocks noGrp="1"/>
          </p:cNvSpPr>
          <p:nvPr>
            <p:ph type="title"/>
          </p:nvPr>
        </p:nvSpPr>
        <p:spPr>
          <a:prstGeom prst="rect">
            <a:avLst/>
          </a:prstGeom>
        </p:spPr>
        <p:txBody>
          <a:bodyPr/>
          <a:lstStyle/>
          <a:p>
            <a:r>
              <a:rPr dirty="0"/>
              <a:t>Medication Storage</a:t>
            </a:r>
          </a:p>
        </p:txBody>
      </p:sp>
      <p:sp>
        <p:nvSpPr>
          <p:cNvPr id="210" name="Rectangle 7"/>
          <p:cNvSpPr txBox="1">
            <a:spLocks noGrp="1"/>
          </p:cNvSpPr>
          <p:nvPr>
            <p:ph idx="1"/>
          </p:nvPr>
        </p:nvSpPr>
        <p:spPr>
          <a:xfrm>
            <a:off x="533400" y="2336873"/>
            <a:ext cx="3029607" cy="3599316"/>
          </a:xfrm>
          <a:prstGeom prst="rect">
            <a:avLst/>
          </a:prstGeom>
        </p:spPr>
        <p:txBody>
          <a:bodyPr/>
          <a:lstStyle/>
          <a:p>
            <a:r>
              <a:rPr dirty="0"/>
              <a:t>Avoid:</a:t>
            </a:r>
          </a:p>
          <a:p>
            <a:pPr marL="800100" lvl="1" indent="-342900">
              <a:spcBef>
                <a:spcPts val="700"/>
              </a:spcBef>
              <a:buFont typeface="Lucida Grande"/>
              <a:defRPr sz="2400"/>
            </a:pPr>
            <a:r>
              <a:rPr dirty="0"/>
              <a:t>Direct sunlight</a:t>
            </a:r>
          </a:p>
          <a:p>
            <a:pPr marL="800100" lvl="1" indent="-342900">
              <a:spcBef>
                <a:spcPts val="700"/>
              </a:spcBef>
              <a:buFont typeface="Lucida Grande"/>
              <a:defRPr sz="2400"/>
            </a:pPr>
            <a:r>
              <a:rPr dirty="0"/>
              <a:t>Extreme temperatures</a:t>
            </a:r>
          </a:p>
          <a:p>
            <a:pPr marL="800100" lvl="1" indent="-342900">
              <a:spcBef>
                <a:spcPts val="700"/>
              </a:spcBef>
              <a:buFont typeface="Lucida Grande"/>
              <a:defRPr sz="2400"/>
            </a:pPr>
            <a:r>
              <a:rPr dirty="0"/>
              <a:t>Physical damage</a:t>
            </a:r>
          </a:p>
        </p:txBody>
      </p:sp>
      <p:pic>
        <p:nvPicPr>
          <p:cNvPr id="3" name="Picture 2" descr="A dog lying on the floor&#10;&#10;Description automatically generated with medium confidence">
            <a:extLst>
              <a:ext uri="{FF2B5EF4-FFF2-40B4-BE49-F238E27FC236}">
                <a16:creationId xmlns:a16="http://schemas.microsoft.com/office/drawing/2014/main" id="{599A9C07-1426-99C3-9FE0-A2158929E4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0640" y="2336873"/>
            <a:ext cx="4249654" cy="3909848"/>
          </a:xfrm>
          <a:prstGeom prst="rect">
            <a:avLst/>
          </a:prstGeom>
        </p:spPr>
      </p:pic>
      <p:pic>
        <p:nvPicPr>
          <p:cNvPr id="5" name="Graphic 4" descr="Bonfire with solid fill">
            <a:extLst>
              <a:ext uri="{FF2B5EF4-FFF2-40B4-BE49-F238E27FC236}">
                <a16:creationId xmlns:a16="http://schemas.microsoft.com/office/drawing/2014/main" id="{02479957-BB6E-5CBA-BF2B-BFC5D530DC7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7232380" y="3632260"/>
            <a:ext cx="1715827" cy="171582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4" name="Rectangle 6"/>
          <p:cNvSpPr txBox="1">
            <a:spLocks noGrp="1"/>
          </p:cNvSpPr>
          <p:nvPr>
            <p:ph type="title"/>
          </p:nvPr>
        </p:nvSpPr>
        <p:spPr>
          <a:prstGeom prst="rect">
            <a:avLst/>
          </a:prstGeom>
        </p:spPr>
        <p:txBody>
          <a:bodyPr/>
          <a:lstStyle/>
          <a:p>
            <a:r>
              <a:rPr dirty="0"/>
              <a:t>Medication Security</a:t>
            </a:r>
          </a:p>
        </p:txBody>
      </p:sp>
      <p:sp>
        <p:nvSpPr>
          <p:cNvPr id="215" name="Rectangle 7"/>
          <p:cNvSpPr txBox="1">
            <a:spLocks noGrp="1"/>
          </p:cNvSpPr>
          <p:nvPr>
            <p:ph idx="1"/>
          </p:nvPr>
        </p:nvSpPr>
        <p:spPr>
          <a:prstGeom prst="rect">
            <a:avLst/>
          </a:prstGeom>
        </p:spPr>
        <p:txBody>
          <a:bodyPr/>
          <a:lstStyle/>
          <a:p>
            <a:r>
              <a:rPr dirty="0"/>
              <a:t>Controlled substances require:</a:t>
            </a:r>
          </a:p>
          <a:p>
            <a:pPr marL="800100" lvl="1" indent="-342900">
              <a:spcBef>
                <a:spcPts val="700"/>
              </a:spcBef>
              <a:buFont typeface="Lucida Grande"/>
              <a:defRPr sz="2400"/>
            </a:pPr>
            <a:r>
              <a:rPr dirty="0"/>
              <a:t>Additional security</a:t>
            </a:r>
          </a:p>
          <a:p>
            <a:pPr marL="800100" lvl="1" indent="-342900">
              <a:spcBef>
                <a:spcPts val="700"/>
              </a:spcBef>
              <a:buFont typeface="Lucida Grande"/>
              <a:defRPr sz="2400"/>
            </a:pPr>
            <a:r>
              <a:rPr dirty="0"/>
              <a:t>Additional record keeping</a:t>
            </a:r>
          </a:p>
          <a:p>
            <a:pPr marL="800100" lvl="1" indent="-342900">
              <a:spcBef>
                <a:spcPts val="700"/>
              </a:spcBef>
              <a:buFont typeface="Lucida Grande"/>
              <a:defRPr sz="2400"/>
            </a:pPr>
            <a:r>
              <a:rPr dirty="0"/>
              <a:t>Disposal precautions</a:t>
            </a:r>
          </a:p>
        </p:txBody>
      </p:sp>
      <p:grpSp>
        <p:nvGrpSpPr>
          <p:cNvPr id="3" name="Group 2">
            <a:extLst>
              <a:ext uri="{FF2B5EF4-FFF2-40B4-BE49-F238E27FC236}">
                <a16:creationId xmlns:a16="http://schemas.microsoft.com/office/drawing/2014/main" id="{F2FB32AE-8484-FDE7-C2D0-C03598FC563E}"/>
              </a:ext>
            </a:extLst>
          </p:cNvPr>
          <p:cNvGrpSpPr/>
          <p:nvPr/>
        </p:nvGrpSpPr>
        <p:grpSpPr>
          <a:xfrm>
            <a:off x="4720010" y="5235924"/>
            <a:ext cx="4232202" cy="1519677"/>
            <a:chOff x="4720010" y="5235924"/>
            <a:chExt cx="4232202" cy="1519677"/>
          </a:xfrm>
        </p:grpSpPr>
        <p:pic>
          <p:nvPicPr>
            <p:cNvPr id="7" name="Graphic 6" descr="Bubbles with solid fill">
              <a:extLst>
                <a:ext uri="{FF2B5EF4-FFF2-40B4-BE49-F238E27FC236}">
                  <a16:creationId xmlns:a16="http://schemas.microsoft.com/office/drawing/2014/main" id="{6B19856D-A34B-ACDC-4933-CACD4A5545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8" name="Rectangle 6">
              <a:extLst>
                <a:ext uri="{FF2B5EF4-FFF2-40B4-BE49-F238E27FC236}">
                  <a16:creationId xmlns:a16="http://schemas.microsoft.com/office/drawing/2014/main" id="{BBB974DD-4ED2-24CE-1F76-963C4B8FFB09}"/>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9" name="Rectangle 6"/>
          <p:cNvSpPr txBox="1">
            <a:spLocks noGrp="1"/>
          </p:cNvSpPr>
          <p:nvPr>
            <p:ph type="title"/>
          </p:nvPr>
        </p:nvSpPr>
        <p:spPr>
          <a:prstGeom prst="rect">
            <a:avLst/>
          </a:prstGeom>
        </p:spPr>
        <p:txBody>
          <a:bodyPr/>
          <a:lstStyle/>
          <a:p>
            <a:r>
              <a:rPr dirty="0"/>
              <a:t>Medication Security</a:t>
            </a:r>
          </a:p>
        </p:txBody>
      </p:sp>
      <p:sp>
        <p:nvSpPr>
          <p:cNvPr id="220" name="Rectangle 7"/>
          <p:cNvSpPr txBox="1">
            <a:spLocks noGrp="1"/>
          </p:cNvSpPr>
          <p:nvPr>
            <p:ph idx="1"/>
          </p:nvPr>
        </p:nvSpPr>
        <p:spPr>
          <a:prstGeom prst="rect">
            <a:avLst/>
          </a:prstGeom>
        </p:spPr>
        <p:txBody>
          <a:bodyPr/>
          <a:lstStyle/>
          <a:p>
            <a:r>
              <a:rPr dirty="0"/>
              <a:t>Every last milliliter or milligram needs to be documented.</a:t>
            </a:r>
          </a:p>
          <a:p>
            <a:r>
              <a:rPr dirty="0"/>
              <a:t>Controlled substances are often the target of tampering or diversion.</a:t>
            </a:r>
          </a:p>
          <a:p>
            <a:pPr marL="800100" lvl="1" indent="-342900">
              <a:spcBef>
                <a:spcPts val="700"/>
              </a:spcBef>
              <a:buFont typeface="Lucida Grande"/>
              <a:defRPr sz="2400"/>
            </a:pPr>
            <a:r>
              <a:rPr dirty="0"/>
              <a:t>Inspect vials and ampules. 		</a:t>
            </a:r>
          </a:p>
        </p:txBody>
      </p:sp>
      <p:grpSp>
        <p:nvGrpSpPr>
          <p:cNvPr id="4" name="Group 3">
            <a:extLst>
              <a:ext uri="{FF2B5EF4-FFF2-40B4-BE49-F238E27FC236}">
                <a16:creationId xmlns:a16="http://schemas.microsoft.com/office/drawing/2014/main" id="{DCF83FF9-E909-EC56-3FA6-D83B8F6FD41C}"/>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1211DB79-90B2-ED1B-8755-AE027D03F79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A4F0C871-C796-7BA9-72A6-8ED50BE732B5}"/>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4" name="Rectangle 6"/>
          <p:cNvSpPr txBox="1">
            <a:spLocks noGrp="1"/>
          </p:cNvSpPr>
          <p:nvPr>
            <p:ph type="title"/>
          </p:nvPr>
        </p:nvSpPr>
        <p:spPr>
          <a:prstGeom prst="rect">
            <a:avLst/>
          </a:prstGeom>
        </p:spPr>
        <p:txBody>
          <a:bodyPr/>
          <a:lstStyle/>
          <a:p>
            <a:r>
              <a:rPr dirty="0"/>
              <a:t>Physiology of Pharmacology</a:t>
            </a:r>
          </a:p>
        </p:txBody>
      </p:sp>
      <p:sp>
        <p:nvSpPr>
          <p:cNvPr id="225" name="Rectangle 7"/>
          <p:cNvSpPr txBox="1">
            <a:spLocks noGrp="1"/>
          </p:cNvSpPr>
          <p:nvPr>
            <p:ph idx="1"/>
          </p:nvPr>
        </p:nvSpPr>
        <p:spPr>
          <a:prstGeom prst="rect">
            <a:avLst/>
          </a:prstGeom>
        </p:spPr>
        <p:txBody>
          <a:bodyPr/>
          <a:lstStyle/>
          <a:p>
            <a:r>
              <a:rPr dirty="0"/>
              <a:t>Medications are administered to produce a desired effect in the body. </a:t>
            </a:r>
          </a:p>
          <a:p>
            <a:r>
              <a:rPr dirty="0"/>
              <a:t>Pharmacodynamics is the alteration of a function or process of the body as a medication is administered.</a:t>
            </a:r>
          </a:p>
          <a:p>
            <a:pPr marL="800100" lvl="1" indent="-342900">
              <a:spcBef>
                <a:spcPts val="700"/>
              </a:spcBef>
              <a:buFont typeface="Lucida Grande"/>
              <a:defRPr sz="2400"/>
            </a:pPr>
            <a:r>
              <a:rPr dirty="0"/>
              <a:t>Any medication can cause toxic effects.		</a:t>
            </a:r>
          </a:p>
        </p:txBody>
      </p:sp>
      <p:pic>
        <p:nvPicPr>
          <p:cNvPr id="7170" name="Picture 2">
            <a:extLst>
              <a:ext uri="{FF2B5EF4-FFF2-40B4-BE49-F238E27FC236}">
                <a16:creationId xmlns:a16="http://schemas.microsoft.com/office/drawing/2014/main" id="{098B6D28-4D94-2470-E299-91B08CAAE9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1" y="1834166"/>
            <a:ext cx="6887388" cy="5165542"/>
          </a:xfrm>
          <a:prstGeom prst="rect">
            <a:avLst/>
          </a:prstGeom>
          <a:noFill/>
          <a:extLst>
            <a:ext uri="{909E8E84-426E-40DD-AFC4-6F175D3DCCD1}">
              <a14:hiddenFill xmlns:a14="http://schemas.microsoft.com/office/drawing/2010/main">
                <a:solidFill>
                  <a:srgbClr val="FFFFFF"/>
                </a:solidFill>
              </a14:hiddenFill>
            </a:ext>
          </a:extLst>
        </p:spPr>
      </p:pic>
      <p:sp>
        <p:nvSpPr>
          <p:cNvPr id="3" name="Wave 2">
            <a:extLst>
              <a:ext uri="{FF2B5EF4-FFF2-40B4-BE49-F238E27FC236}">
                <a16:creationId xmlns:a16="http://schemas.microsoft.com/office/drawing/2014/main" id="{8B266EC4-F0DB-FC27-3ECA-B2522582F539}"/>
              </a:ext>
            </a:extLst>
          </p:cNvPr>
          <p:cNvSpPr/>
          <p:nvPr/>
        </p:nvSpPr>
        <p:spPr>
          <a:xfrm rot="18901530" flipH="1">
            <a:off x="1642168" y="4000398"/>
            <a:ext cx="4520546" cy="1641970"/>
          </a:xfrm>
          <a:prstGeom prst="wave">
            <a:avLst>
              <a:gd name="adj1" fmla="val 20000"/>
              <a:gd name="adj2" fmla="val -10000"/>
            </a:avLst>
          </a:prstGeom>
          <a:gradFill flip="none" rotWithShape="1">
            <a:gsLst>
              <a:gs pos="21000">
                <a:schemeClr val="accent6">
                  <a:lumMod val="75000"/>
                </a:schemeClr>
              </a:gs>
              <a:gs pos="50000">
                <a:schemeClr val="tx1"/>
              </a:gs>
              <a:gs pos="73000">
                <a:schemeClr val="accent3">
                  <a:lumMod val="60000"/>
                  <a:lumOff val="40000"/>
                </a:schemeClr>
              </a:gs>
            </a:gsLst>
            <a:lin ang="1740000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9" name="Rectangle 6"/>
          <p:cNvSpPr txBox="1">
            <a:spLocks noGrp="1"/>
          </p:cNvSpPr>
          <p:nvPr>
            <p:ph type="title"/>
          </p:nvPr>
        </p:nvSpPr>
        <p:spPr>
          <a:prstGeom prst="rect">
            <a:avLst/>
          </a:prstGeom>
        </p:spPr>
        <p:txBody>
          <a:bodyPr/>
          <a:lstStyle/>
          <a:p>
            <a:r>
              <a:rPr dirty="0"/>
              <a:t>Physiology of Pharmacology</a:t>
            </a:r>
          </a:p>
        </p:txBody>
      </p:sp>
      <p:sp>
        <p:nvSpPr>
          <p:cNvPr id="230" name="Rectangle 7"/>
          <p:cNvSpPr txBox="1">
            <a:spLocks noGrp="1"/>
          </p:cNvSpPr>
          <p:nvPr>
            <p:ph idx="1"/>
          </p:nvPr>
        </p:nvSpPr>
        <p:spPr>
          <a:xfrm>
            <a:off x="533400" y="2336873"/>
            <a:ext cx="4984531" cy="3599316"/>
          </a:xfrm>
          <a:prstGeom prst="rect">
            <a:avLst/>
          </a:prstGeom>
        </p:spPr>
        <p:txBody>
          <a:bodyPr/>
          <a:lstStyle/>
          <a:p>
            <a:r>
              <a:rPr dirty="0"/>
              <a:t>Process of medication administration:</a:t>
            </a:r>
          </a:p>
          <a:p>
            <a:pPr marL="800100" lvl="1" indent="-342900">
              <a:spcBef>
                <a:spcPts val="700"/>
              </a:spcBef>
              <a:buFont typeface="Lucida Grande"/>
              <a:defRPr sz="2400"/>
            </a:pPr>
            <a:r>
              <a:rPr dirty="0"/>
              <a:t>Absorption</a:t>
            </a:r>
          </a:p>
          <a:p>
            <a:pPr marL="800100" lvl="1" indent="-342900">
              <a:spcBef>
                <a:spcPts val="700"/>
              </a:spcBef>
              <a:buFont typeface="Lucida Grande"/>
              <a:defRPr sz="2400"/>
            </a:pPr>
            <a:r>
              <a:rPr dirty="0"/>
              <a:t>Distribution</a:t>
            </a:r>
          </a:p>
          <a:p>
            <a:pPr marL="800100" lvl="1" indent="-342900">
              <a:spcBef>
                <a:spcPts val="700"/>
              </a:spcBef>
              <a:buFont typeface="Lucida Grande"/>
              <a:defRPr sz="2400"/>
            </a:pPr>
            <a:r>
              <a:rPr dirty="0"/>
              <a:t>Biotransformation</a:t>
            </a:r>
          </a:p>
          <a:p>
            <a:pPr marL="800100" lvl="1" indent="-342900">
              <a:spcBef>
                <a:spcPts val="700"/>
              </a:spcBef>
              <a:buFont typeface="Lucida Grande"/>
              <a:defRPr sz="2400"/>
            </a:pPr>
            <a:r>
              <a:rPr dirty="0"/>
              <a:t>Elimination</a:t>
            </a:r>
          </a:p>
          <a:p>
            <a:r>
              <a:rPr dirty="0"/>
              <a:t>Pharmacokinetics: action of the body on a medication</a:t>
            </a:r>
          </a:p>
        </p:txBody>
      </p:sp>
      <p:pic>
        <p:nvPicPr>
          <p:cNvPr id="6146" name="Picture 2">
            <a:extLst>
              <a:ext uri="{FF2B5EF4-FFF2-40B4-BE49-F238E27FC236}">
                <a16:creationId xmlns:a16="http://schemas.microsoft.com/office/drawing/2014/main" id="{0F98BCC7-CF9E-CEE4-F365-69A992384A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639" y="2264084"/>
            <a:ext cx="6490138" cy="427537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7FC1FD06-4708-76A8-043D-0920F97D9F4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60731" y="2118374"/>
            <a:ext cx="3907150" cy="45667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14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14901-8E81-9FB1-92E2-A674487585AF}"/>
              </a:ext>
            </a:extLst>
          </p:cNvPr>
          <p:cNvSpPr>
            <a:spLocks noGrp="1"/>
          </p:cNvSpPr>
          <p:nvPr>
            <p:ph type="title"/>
          </p:nvPr>
        </p:nvSpPr>
        <p:spPr/>
        <p:txBody>
          <a:bodyPr/>
          <a:lstStyle/>
          <a:p>
            <a:r>
              <a:rPr lang="en-US" dirty="0" err="1"/>
              <a:t>Pharmacokintetics</a:t>
            </a:r>
            <a:endParaRPr lang="en-US" dirty="0"/>
          </a:p>
        </p:txBody>
      </p:sp>
      <p:pic>
        <p:nvPicPr>
          <p:cNvPr id="2050" name="Picture 2">
            <a:extLst>
              <a:ext uri="{FF2B5EF4-FFF2-40B4-BE49-F238E27FC236}">
                <a16:creationId xmlns:a16="http://schemas.microsoft.com/office/drawing/2014/main" id="{4E613244-EE77-5761-39CE-12DAEEB2811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80744" y="2336800"/>
            <a:ext cx="4793475" cy="35988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0022A359-C887-B842-3160-0077637D75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5142" y="2081414"/>
            <a:ext cx="607695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descr="Bow And Arrow with solid fill">
            <a:extLst>
              <a:ext uri="{FF2B5EF4-FFF2-40B4-BE49-F238E27FC236}">
                <a16:creationId xmlns:a16="http://schemas.microsoft.com/office/drawing/2014/main" id="{954B065C-11AA-349C-6541-FFB3C0D010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Tree>
    <p:extLst>
      <p:ext uri="{BB962C8B-B14F-4D97-AF65-F5344CB8AC3E}">
        <p14:creationId xmlns:p14="http://schemas.microsoft.com/office/powerpoint/2010/main" val="31650409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DF4AB-DDA4-FE8F-0E6B-985B922FFE89}"/>
              </a:ext>
            </a:extLst>
          </p:cNvPr>
          <p:cNvSpPr>
            <a:spLocks noGrp="1"/>
          </p:cNvSpPr>
          <p:nvPr>
            <p:ph type="title"/>
          </p:nvPr>
        </p:nvSpPr>
        <p:spPr/>
        <p:txBody>
          <a:bodyPr/>
          <a:lstStyle/>
          <a:p>
            <a:r>
              <a:rPr lang="en-US" dirty="0"/>
              <a:t>What</a:t>
            </a:r>
            <a:r>
              <a:rPr lang="en-US" baseline="0" dirty="0"/>
              <a:t> is a signaling pathway?</a:t>
            </a:r>
            <a:endParaRPr lang="en-US" dirty="0"/>
          </a:p>
        </p:txBody>
      </p:sp>
      <p:sp>
        <p:nvSpPr>
          <p:cNvPr id="3" name="Content Placeholder 2">
            <a:extLst>
              <a:ext uri="{FF2B5EF4-FFF2-40B4-BE49-F238E27FC236}">
                <a16:creationId xmlns:a16="http://schemas.microsoft.com/office/drawing/2014/main" id="{2FD46801-084E-16F0-244A-0E1B3B67B1CD}"/>
              </a:ext>
            </a:extLst>
          </p:cNvPr>
          <p:cNvSpPr>
            <a:spLocks noGrp="1"/>
          </p:cNvSpPr>
          <p:nvPr>
            <p:ph idx="1"/>
          </p:nvPr>
        </p:nvSpPr>
        <p:spPr/>
        <p:txBody>
          <a:bodyPr/>
          <a:lstStyle/>
          <a:p>
            <a:r>
              <a:rPr lang="en-US" dirty="0"/>
              <a:t>Stimulus</a:t>
            </a:r>
          </a:p>
          <a:p>
            <a:r>
              <a:rPr lang="en-US" dirty="0"/>
              <a:t>Receptor</a:t>
            </a:r>
          </a:p>
          <a:p>
            <a:r>
              <a:rPr lang="en-US" dirty="0"/>
              <a:t>Action</a:t>
            </a:r>
          </a:p>
          <a:p>
            <a:r>
              <a:rPr lang="en-US" dirty="0"/>
              <a:t>Feedback</a:t>
            </a:r>
          </a:p>
        </p:txBody>
      </p:sp>
      <p:pic>
        <p:nvPicPr>
          <p:cNvPr id="12290" name="Picture 2">
            <a:extLst>
              <a:ext uri="{FF2B5EF4-FFF2-40B4-BE49-F238E27FC236}">
                <a16:creationId xmlns:a16="http://schemas.microsoft.com/office/drawing/2014/main" id="{8D9477CE-B1DC-4D7F-950A-16A9B97FC4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9223" y="2336872"/>
            <a:ext cx="5196959" cy="389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975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2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4" name="Rectangle 6"/>
          <p:cNvSpPr txBox="1">
            <a:spLocks noGrp="1"/>
          </p:cNvSpPr>
          <p:nvPr>
            <p:ph type="title"/>
          </p:nvPr>
        </p:nvSpPr>
        <p:spPr>
          <a:prstGeom prst="rect">
            <a:avLst/>
          </a:prstGeom>
        </p:spPr>
        <p:txBody>
          <a:bodyPr>
            <a:normAutofit fontScale="90000"/>
          </a:bodyPr>
          <a:lstStyle>
            <a:lvl1pPr defTabSz="877823">
              <a:defRPr sz="3839"/>
            </a:lvl1pPr>
          </a:lstStyle>
          <a:p>
            <a:r>
              <a:rPr dirty="0"/>
              <a:t>Principles of Pharmacodynamics</a:t>
            </a:r>
          </a:p>
        </p:txBody>
      </p:sp>
      <p:sp>
        <p:nvSpPr>
          <p:cNvPr id="235" name="Rectangle 7"/>
          <p:cNvSpPr txBox="1">
            <a:spLocks noGrp="1"/>
          </p:cNvSpPr>
          <p:nvPr>
            <p:ph idx="1"/>
          </p:nvPr>
        </p:nvSpPr>
        <p:spPr>
          <a:prstGeom prst="rect">
            <a:avLst/>
          </a:prstGeom>
        </p:spPr>
        <p:txBody>
          <a:bodyPr/>
          <a:lstStyle/>
          <a:p>
            <a:r>
              <a:rPr dirty="0"/>
              <a:t>Receptor sites exist in proteins connected to cells.</a:t>
            </a:r>
          </a:p>
          <a:p>
            <a:pPr marL="800100" lvl="1" indent="-342900">
              <a:spcBef>
                <a:spcPts val="700"/>
              </a:spcBef>
              <a:buFont typeface="Lucida Grande"/>
              <a:defRPr sz="2400"/>
            </a:pPr>
            <a:r>
              <a:rPr dirty="0"/>
              <a:t>Receptors are activated by:</a:t>
            </a:r>
          </a:p>
          <a:p>
            <a:pPr marL="1143000" lvl="2" indent="-228600">
              <a:spcBef>
                <a:spcPts val="600"/>
              </a:spcBef>
              <a:defRPr sz="2200"/>
            </a:pPr>
            <a:r>
              <a:rPr dirty="0"/>
              <a:t>Endogenous chemicals</a:t>
            </a:r>
            <a:endParaRPr sz="2100" dirty="0"/>
          </a:p>
          <a:p>
            <a:pPr marL="1143000" lvl="2" indent="-228600">
              <a:spcBef>
                <a:spcPts val="600"/>
              </a:spcBef>
              <a:defRPr sz="2200"/>
            </a:pPr>
            <a:r>
              <a:rPr dirty="0"/>
              <a:t>Exogenous chemicals (medications and chemicals from outside the body)</a:t>
            </a:r>
          </a:p>
        </p:txBody>
      </p:sp>
      <p:grpSp>
        <p:nvGrpSpPr>
          <p:cNvPr id="4" name="Group 3">
            <a:extLst>
              <a:ext uri="{FF2B5EF4-FFF2-40B4-BE49-F238E27FC236}">
                <a16:creationId xmlns:a16="http://schemas.microsoft.com/office/drawing/2014/main" id="{22849C65-2CDC-4F01-6ADA-1D6928367E6B}"/>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C0118234-0AEF-44FA-D6A8-B2D595B975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6CDC1A2C-475B-0E93-915B-95745790E04C}"/>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9" name="Rectangle 6"/>
          <p:cNvSpPr txBox="1">
            <a:spLocks noGrp="1"/>
          </p:cNvSpPr>
          <p:nvPr>
            <p:ph type="title"/>
          </p:nvPr>
        </p:nvSpPr>
        <p:spPr>
          <a:prstGeom prst="rect">
            <a:avLst/>
          </a:prstGeom>
        </p:spPr>
        <p:txBody>
          <a:bodyPr>
            <a:normAutofit fontScale="90000"/>
          </a:bodyPr>
          <a:lstStyle>
            <a:lvl1pPr defTabSz="877823">
              <a:defRPr sz="3839"/>
            </a:lvl1pPr>
          </a:lstStyle>
          <a:p>
            <a:r>
              <a:rPr dirty="0"/>
              <a:t>Principles of Pharmacodynamics</a:t>
            </a:r>
          </a:p>
        </p:txBody>
      </p:sp>
      <p:sp>
        <p:nvSpPr>
          <p:cNvPr id="240" name="Rectangle 7"/>
          <p:cNvSpPr txBox="1">
            <a:spLocks noGrp="1"/>
          </p:cNvSpPr>
          <p:nvPr>
            <p:ph idx="1"/>
          </p:nvPr>
        </p:nvSpPr>
        <p:spPr>
          <a:prstGeom prst="rect">
            <a:avLst/>
          </a:prstGeom>
        </p:spPr>
        <p:txBody>
          <a:bodyPr/>
          <a:lstStyle/>
          <a:p>
            <a:r>
              <a:rPr dirty="0"/>
              <a:t>When a medication binds with a receptor site:</a:t>
            </a:r>
          </a:p>
          <a:p>
            <a:pPr marL="800100" lvl="1" indent="-342900">
              <a:spcBef>
                <a:spcPts val="700"/>
              </a:spcBef>
              <a:buFont typeface="Lucida Grande"/>
              <a:defRPr sz="2400"/>
            </a:pPr>
            <a:r>
              <a:rPr dirty="0"/>
              <a:t>Channels permitting the passage of ions in cell walls may be opened or closed. </a:t>
            </a:r>
          </a:p>
          <a:p>
            <a:pPr marL="800100" lvl="1" indent="-342900">
              <a:spcBef>
                <a:spcPts val="700"/>
              </a:spcBef>
              <a:buFont typeface="Lucida Grande"/>
              <a:defRPr sz="2400"/>
            </a:pPr>
            <a:r>
              <a:rPr dirty="0"/>
              <a:t>A biochemical messenger becomes activated.</a:t>
            </a:r>
          </a:p>
          <a:p>
            <a:pPr marL="800100" lvl="1" indent="-342900">
              <a:spcBef>
                <a:spcPts val="700"/>
              </a:spcBef>
              <a:buFont typeface="Lucida Grande"/>
              <a:defRPr sz="2400"/>
            </a:pPr>
            <a:r>
              <a:rPr dirty="0"/>
              <a:t>A normal cell function is prevented.</a:t>
            </a:r>
          </a:p>
          <a:p>
            <a:pPr marL="800100" lvl="1" indent="-342900">
              <a:spcBef>
                <a:spcPts val="700"/>
              </a:spcBef>
              <a:buFont typeface="Lucida Grande"/>
              <a:defRPr sz="2400"/>
            </a:pPr>
            <a:r>
              <a:rPr dirty="0"/>
              <a:t>A normal or abnormal cell function begins. </a:t>
            </a:r>
          </a:p>
        </p:txBody>
      </p:sp>
      <p:grpSp>
        <p:nvGrpSpPr>
          <p:cNvPr id="6" name="Group 5">
            <a:extLst>
              <a:ext uri="{FF2B5EF4-FFF2-40B4-BE49-F238E27FC236}">
                <a16:creationId xmlns:a16="http://schemas.microsoft.com/office/drawing/2014/main" id="{4D09C629-EA52-0A50-4DC3-15A45014BDC1}"/>
              </a:ext>
            </a:extLst>
          </p:cNvPr>
          <p:cNvGrpSpPr/>
          <p:nvPr/>
        </p:nvGrpSpPr>
        <p:grpSpPr>
          <a:xfrm>
            <a:off x="4720010" y="5235924"/>
            <a:ext cx="4232202" cy="1519677"/>
            <a:chOff x="4720010" y="5235924"/>
            <a:chExt cx="4232202" cy="1519677"/>
          </a:xfrm>
        </p:grpSpPr>
        <p:pic>
          <p:nvPicPr>
            <p:cNvPr id="7" name="Graphic 6" descr="Bubbles with solid fill">
              <a:extLst>
                <a:ext uri="{FF2B5EF4-FFF2-40B4-BE49-F238E27FC236}">
                  <a16:creationId xmlns:a16="http://schemas.microsoft.com/office/drawing/2014/main" id="{746F3812-0948-795F-AEC6-E577BE3CF57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8" name="Rectangle 6">
              <a:extLst>
                <a:ext uri="{FF2B5EF4-FFF2-40B4-BE49-F238E27FC236}">
                  <a16:creationId xmlns:a16="http://schemas.microsoft.com/office/drawing/2014/main" id="{5AF3FF63-6C17-0360-4912-1C3AA5D195E5}"/>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4" name="Rectangle 6"/>
          <p:cNvSpPr txBox="1">
            <a:spLocks noGrp="1"/>
          </p:cNvSpPr>
          <p:nvPr>
            <p:ph type="title"/>
          </p:nvPr>
        </p:nvSpPr>
        <p:spPr>
          <a:prstGeom prst="rect">
            <a:avLst/>
          </a:prstGeom>
        </p:spPr>
        <p:txBody>
          <a:bodyPr>
            <a:normAutofit fontScale="90000"/>
          </a:bodyPr>
          <a:lstStyle>
            <a:lvl1pPr defTabSz="877823">
              <a:defRPr sz="3839"/>
            </a:lvl1pPr>
          </a:lstStyle>
          <a:p>
            <a:r>
              <a:rPr dirty="0"/>
              <a:t>Principles of Pharmacodynamics</a:t>
            </a:r>
          </a:p>
        </p:txBody>
      </p:sp>
      <p:sp>
        <p:nvSpPr>
          <p:cNvPr id="245" name="Rectangle 7"/>
          <p:cNvSpPr txBox="1">
            <a:spLocks noGrp="1"/>
          </p:cNvSpPr>
          <p:nvPr>
            <p:ph idx="1"/>
          </p:nvPr>
        </p:nvSpPr>
        <p:spPr>
          <a:prstGeom prst="rect">
            <a:avLst/>
          </a:prstGeom>
        </p:spPr>
        <p:txBody>
          <a:bodyPr/>
          <a:lstStyle>
            <a:lvl2pPr marL="800100" indent="-342900">
              <a:spcBef>
                <a:spcPts val="700"/>
              </a:spcBef>
              <a:buFont typeface="Lucida Grande"/>
              <a:defRPr sz="2400"/>
            </a:lvl2pPr>
          </a:lstStyle>
          <a:p>
            <a:r>
              <a:rPr dirty="0"/>
              <a:t>Medications bind with particular receptor sites of target cells.</a:t>
            </a:r>
          </a:p>
          <a:p>
            <a:pPr lvl="1"/>
            <a:r>
              <a:rPr dirty="0"/>
              <a:t>Newer medications target only specific receptor sites.</a:t>
            </a:r>
          </a:p>
        </p:txBody>
      </p:sp>
      <p:pic>
        <p:nvPicPr>
          <p:cNvPr id="5" name="RPReplay_Final1651458391">
            <a:hlinkClick r:id="" action="ppaction://media"/>
            <a:extLst>
              <a:ext uri="{FF2B5EF4-FFF2-40B4-BE49-F238E27FC236}">
                <a16:creationId xmlns:a16="http://schemas.microsoft.com/office/drawing/2014/main" id="{BACFD8E0-B92F-6195-6AFB-CF3C6B11C54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31639" y="2336873"/>
            <a:ext cx="7477244" cy="42521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99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9" name="Rectangle 6"/>
          <p:cNvSpPr txBox="1">
            <a:spLocks noGrp="1"/>
          </p:cNvSpPr>
          <p:nvPr>
            <p:ph type="title"/>
          </p:nvPr>
        </p:nvSpPr>
        <p:spPr>
          <a:prstGeom prst="rect">
            <a:avLst/>
          </a:prstGeom>
        </p:spPr>
        <p:txBody>
          <a:bodyPr>
            <a:normAutofit fontScale="90000"/>
          </a:bodyPr>
          <a:lstStyle>
            <a:lvl1pPr defTabSz="877823">
              <a:defRPr sz="3839"/>
            </a:lvl1pPr>
          </a:lstStyle>
          <a:p>
            <a:r>
              <a:rPr dirty="0"/>
              <a:t>Principles of Pharmacodynamics</a:t>
            </a:r>
          </a:p>
        </p:txBody>
      </p:sp>
      <p:sp>
        <p:nvSpPr>
          <p:cNvPr id="250" name="Rectangle 7"/>
          <p:cNvSpPr txBox="1">
            <a:spLocks noGrp="1"/>
          </p:cNvSpPr>
          <p:nvPr>
            <p:ph idx="1"/>
          </p:nvPr>
        </p:nvSpPr>
        <p:spPr>
          <a:prstGeom prst="rect">
            <a:avLst/>
          </a:prstGeom>
        </p:spPr>
        <p:txBody>
          <a:bodyPr/>
          <a:lstStyle/>
          <a:p>
            <a:r>
              <a:rPr dirty="0"/>
              <a:t>Two types of medications affect cellular activity by binding with receptor sites:</a:t>
            </a:r>
          </a:p>
          <a:p>
            <a:pPr marL="800100" lvl="1" indent="-342900">
              <a:spcBef>
                <a:spcPts val="700"/>
              </a:spcBef>
              <a:buFont typeface="Lucida Grande"/>
              <a:defRPr sz="2400"/>
            </a:pPr>
            <a:r>
              <a:rPr dirty="0">
                <a:highlight>
                  <a:srgbClr val="008080"/>
                </a:highlight>
              </a:rPr>
              <a:t>Agonist medications </a:t>
            </a:r>
            <a:r>
              <a:rPr dirty="0"/>
              <a:t>initiate or alter a cellular activity. </a:t>
            </a:r>
          </a:p>
          <a:p>
            <a:pPr marL="800100" lvl="1" indent="-342900">
              <a:spcBef>
                <a:spcPts val="700"/>
              </a:spcBef>
              <a:buFont typeface="Lucida Grande"/>
              <a:defRPr sz="2400"/>
            </a:pPr>
            <a:r>
              <a:rPr dirty="0">
                <a:highlight>
                  <a:srgbClr val="008080"/>
                </a:highlight>
              </a:rPr>
              <a:t>Antagonist medications </a:t>
            </a:r>
            <a:r>
              <a:rPr dirty="0"/>
              <a:t>prevent agonist chemicals from reaching cell receptor sites. </a:t>
            </a:r>
          </a:p>
        </p:txBody>
      </p:sp>
      <p:grpSp>
        <p:nvGrpSpPr>
          <p:cNvPr id="4" name="Group 3">
            <a:extLst>
              <a:ext uri="{FF2B5EF4-FFF2-40B4-BE49-F238E27FC236}">
                <a16:creationId xmlns:a16="http://schemas.microsoft.com/office/drawing/2014/main" id="{D0A4E39A-16E7-53FC-3CC1-5BFA3EC76F7E}"/>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5E9648FD-FAF9-0F79-9A9E-52286D7A8C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11EBE6C7-BC52-7839-0B1E-3E3C0E29675C}"/>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4" name="Rectangle 6"/>
          <p:cNvSpPr txBox="1">
            <a:spLocks noGrp="1"/>
          </p:cNvSpPr>
          <p:nvPr>
            <p:ph type="title"/>
          </p:nvPr>
        </p:nvSpPr>
        <p:spPr>
          <a:prstGeom prst="rect">
            <a:avLst/>
          </a:prstGeom>
        </p:spPr>
        <p:txBody>
          <a:bodyPr>
            <a:normAutofit fontScale="90000"/>
          </a:bodyPr>
          <a:lstStyle>
            <a:lvl1pPr defTabSz="877823">
              <a:defRPr sz="3839"/>
            </a:lvl1pPr>
          </a:lstStyle>
          <a:p>
            <a:r>
              <a:rPr dirty="0"/>
              <a:t>Principles of Pharmacodynamics</a:t>
            </a:r>
          </a:p>
        </p:txBody>
      </p:sp>
      <p:pic>
        <p:nvPicPr>
          <p:cNvPr id="255" name="Picture 8" descr="Picture 8"/>
          <p:cNvPicPr>
            <a:picLocks noChangeAspect="1"/>
          </p:cNvPicPr>
          <p:nvPr/>
        </p:nvPicPr>
        <p:blipFill>
          <a:blip r:embed="rId3"/>
          <a:srcRect l="2298" t="3062" r="2298" b="3542"/>
          <a:stretch>
            <a:fillRect/>
          </a:stretch>
        </p:blipFill>
        <p:spPr>
          <a:xfrm>
            <a:off x="1409699" y="1600200"/>
            <a:ext cx="6324602" cy="4648200"/>
          </a:xfrm>
          <a:prstGeom prst="rect">
            <a:avLst/>
          </a:prstGeom>
          <a:ln w="12700">
            <a:miter lim="400000"/>
          </a:ln>
        </p:spPr>
      </p:pic>
      <p:sp>
        <p:nvSpPr>
          <p:cNvPr id="256" name="Rectangle 6"/>
          <p:cNvSpPr txBox="1"/>
          <p:nvPr/>
        </p:nvSpPr>
        <p:spPr>
          <a:xfrm>
            <a:off x="1409699" y="6248400"/>
            <a:ext cx="203676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900">
                <a:solidFill>
                  <a:schemeClr val="accent3">
                    <a:lumOff val="44000"/>
                  </a:schemeClr>
                </a:solidFill>
              </a:defRPr>
            </a:lvl1pPr>
          </a:lstStyle>
          <a:p>
            <a:r>
              <a:t>© Jones &amp; Bartlett Learning.</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0" name="Rectangle 7"/>
          <p:cNvSpPr txBox="1">
            <a:spLocks noGrp="1"/>
          </p:cNvSpPr>
          <p:nvPr>
            <p:ph type="title"/>
          </p:nvPr>
        </p:nvSpPr>
        <p:spPr>
          <a:prstGeom prst="rect">
            <a:avLst/>
          </a:prstGeom>
        </p:spPr>
        <p:txBody>
          <a:bodyPr/>
          <a:lstStyle/>
          <a:p>
            <a:r>
              <a:rPr dirty="0"/>
              <a:t>Agonist Medications</a:t>
            </a:r>
          </a:p>
        </p:txBody>
      </p:sp>
      <p:sp>
        <p:nvSpPr>
          <p:cNvPr id="261" name="Rectangle 8"/>
          <p:cNvSpPr txBox="1">
            <a:spLocks noGrp="1"/>
          </p:cNvSpPr>
          <p:nvPr>
            <p:ph idx="1"/>
          </p:nvPr>
        </p:nvSpPr>
        <p:spPr>
          <a:prstGeom prst="rect">
            <a:avLst/>
          </a:prstGeom>
        </p:spPr>
        <p:txBody>
          <a:bodyPr/>
          <a:lstStyle/>
          <a:p>
            <a:r>
              <a:rPr dirty="0">
                <a:highlight>
                  <a:srgbClr val="008080"/>
                </a:highlight>
              </a:rPr>
              <a:t>Affinity</a:t>
            </a:r>
            <a:r>
              <a:rPr dirty="0"/>
              <a:t>: ability of a medication to bind with a particular receptor site </a:t>
            </a:r>
          </a:p>
          <a:p>
            <a:r>
              <a:rPr dirty="0"/>
              <a:t>Bind with receptor sites.</a:t>
            </a:r>
          </a:p>
          <a:p>
            <a:pPr marL="800100" lvl="1" indent="-342900">
              <a:spcBef>
                <a:spcPts val="700"/>
              </a:spcBef>
              <a:buFont typeface="Lucida Grande"/>
              <a:defRPr sz="2400"/>
            </a:pPr>
            <a:r>
              <a:rPr dirty="0"/>
              <a:t>Initiate or alter cell action</a:t>
            </a:r>
          </a:p>
        </p:txBody>
      </p:sp>
      <p:grpSp>
        <p:nvGrpSpPr>
          <p:cNvPr id="4" name="Group 3">
            <a:extLst>
              <a:ext uri="{FF2B5EF4-FFF2-40B4-BE49-F238E27FC236}">
                <a16:creationId xmlns:a16="http://schemas.microsoft.com/office/drawing/2014/main" id="{689DF0DF-F5CA-9B94-37B5-10FAFDF2C806}"/>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9E63C5D8-3BF7-5C75-F842-572E1711CF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D3C83686-731E-2E9A-2B23-D6AE888F245D}"/>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5" name="Rectangle 6"/>
          <p:cNvSpPr txBox="1">
            <a:spLocks noGrp="1"/>
          </p:cNvSpPr>
          <p:nvPr>
            <p:ph type="title"/>
          </p:nvPr>
        </p:nvSpPr>
        <p:spPr>
          <a:prstGeom prst="rect">
            <a:avLst/>
          </a:prstGeom>
        </p:spPr>
        <p:txBody>
          <a:bodyPr/>
          <a:lstStyle/>
          <a:p>
            <a:r>
              <a:rPr dirty="0"/>
              <a:t>Agonist Medications</a:t>
            </a:r>
          </a:p>
        </p:txBody>
      </p:sp>
      <p:sp>
        <p:nvSpPr>
          <p:cNvPr id="266" name="Rectangle 7"/>
          <p:cNvSpPr txBox="1">
            <a:spLocks noGrp="1"/>
          </p:cNvSpPr>
          <p:nvPr>
            <p:ph idx="1"/>
          </p:nvPr>
        </p:nvSpPr>
        <p:spPr>
          <a:prstGeom prst="rect">
            <a:avLst/>
          </a:prstGeom>
        </p:spPr>
        <p:txBody>
          <a:bodyPr/>
          <a:lstStyle/>
          <a:p>
            <a:r>
              <a:rPr dirty="0">
                <a:highlight>
                  <a:srgbClr val="008080"/>
                </a:highlight>
              </a:rPr>
              <a:t>Threshold level:</a:t>
            </a:r>
            <a:r>
              <a:rPr dirty="0"/>
              <a:t> level at which initiation of alteration of cellular activity begins</a:t>
            </a:r>
          </a:p>
          <a:p>
            <a:pPr marL="800100" lvl="1" indent="-342900">
              <a:spcBef>
                <a:spcPts val="700"/>
              </a:spcBef>
              <a:buFont typeface="Lucida Grande"/>
              <a:defRPr sz="2400"/>
            </a:pPr>
            <a:r>
              <a:rPr dirty="0"/>
              <a:t>Increasing concentrations increase effects.</a:t>
            </a:r>
          </a:p>
          <a:p>
            <a:pPr marL="1143000" lvl="2" indent="-228600">
              <a:spcBef>
                <a:spcPts val="600"/>
              </a:spcBef>
              <a:defRPr sz="2200"/>
            </a:pPr>
            <a:r>
              <a:rPr dirty="0"/>
              <a:t>All receptor sites become occupied.</a:t>
            </a:r>
            <a:endParaRPr sz="2100" dirty="0"/>
          </a:p>
          <a:p>
            <a:pPr marL="1143000" lvl="2" indent="-228600">
              <a:spcBef>
                <a:spcPts val="600"/>
              </a:spcBef>
              <a:defRPr sz="2200"/>
            </a:pPr>
            <a:r>
              <a:rPr dirty="0"/>
              <a:t>The maximum capacity of the cell is reached.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 name="Rectangle 6"/>
          <p:cNvSpPr txBox="1">
            <a:spLocks noGrp="1"/>
          </p:cNvSpPr>
          <p:nvPr>
            <p:ph type="title"/>
          </p:nvPr>
        </p:nvSpPr>
        <p:spPr>
          <a:prstGeom prst="rect">
            <a:avLst/>
          </a:prstGeom>
        </p:spPr>
        <p:txBody>
          <a:bodyPr/>
          <a:lstStyle/>
          <a:p>
            <a:r>
              <a:rPr dirty="0"/>
              <a:t>Agonist Medications</a:t>
            </a:r>
          </a:p>
        </p:txBody>
      </p:sp>
      <p:sp>
        <p:nvSpPr>
          <p:cNvPr id="271" name="Rectangle 7"/>
          <p:cNvSpPr txBox="1">
            <a:spLocks noGrp="1"/>
          </p:cNvSpPr>
          <p:nvPr>
            <p:ph idx="1"/>
          </p:nvPr>
        </p:nvSpPr>
        <p:spPr>
          <a:xfrm>
            <a:off x="533400" y="2336873"/>
            <a:ext cx="5252545" cy="3599316"/>
          </a:xfrm>
          <a:prstGeom prst="rect">
            <a:avLst/>
          </a:prstGeom>
        </p:spPr>
        <p:txBody>
          <a:bodyPr/>
          <a:lstStyle/>
          <a:p>
            <a:r>
              <a:rPr dirty="0">
                <a:highlight>
                  <a:srgbClr val="008080"/>
                </a:highlight>
              </a:rPr>
              <a:t>Potency</a:t>
            </a:r>
            <a:r>
              <a:rPr dirty="0"/>
              <a:t>: concentration of medication required to initiate a cellular response </a:t>
            </a:r>
          </a:p>
          <a:p>
            <a:pPr marL="800100" lvl="1" indent="-342900">
              <a:spcBef>
                <a:spcPts val="700"/>
              </a:spcBef>
              <a:buFont typeface="Lucida Grande"/>
              <a:defRPr sz="2400"/>
            </a:pPr>
            <a:r>
              <a:rPr dirty="0"/>
              <a:t>As potency increases, the concentration or dose required decreases.</a:t>
            </a:r>
          </a:p>
          <a:p>
            <a:r>
              <a:rPr dirty="0">
                <a:highlight>
                  <a:srgbClr val="008080"/>
                </a:highlight>
              </a:rPr>
              <a:t>Efficacy</a:t>
            </a:r>
            <a:r>
              <a:rPr dirty="0"/>
              <a:t>: ability to initiate or alter cell activity in a therapeutic or desired manner</a:t>
            </a:r>
          </a:p>
        </p:txBody>
      </p:sp>
      <p:pic>
        <p:nvPicPr>
          <p:cNvPr id="2" name="Picture 1">
            <a:extLst>
              <a:ext uri="{FF2B5EF4-FFF2-40B4-BE49-F238E27FC236}">
                <a16:creationId xmlns:a16="http://schemas.microsoft.com/office/drawing/2014/main" id="{75A82953-1257-DA78-3CBF-1C6B2C8FEA3F}"/>
              </a:ext>
            </a:extLst>
          </p:cNvPr>
          <p:cNvPicPr>
            <a:picLocks noChangeAspect="1"/>
          </p:cNvPicPr>
          <p:nvPr/>
        </p:nvPicPr>
        <p:blipFill>
          <a:blip r:embed="rId3"/>
          <a:stretch>
            <a:fillRect/>
          </a:stretch>
        </p:blipFill>
        <p:spPr>
          <a:xfrm>
            <a:off x="6022428" y="2231146"/>
            <a:ext cx="2806262" cy="2102939"/>
          </a:xfrm>
          <a:prstGeom prst="rect">
            <a:avLst/>
          </a:prstGeom>
        </p:spPr>
      </p:pic>
      <p:pic>
        <p:nvPicPr>
          <p:cNvPr id="3" name="Picture 2">
            <a:extLst>
              <a:ext uri="{FF2B5EF4-FFF2-40B4-BE49-F238E27FC236}">
                <a16:creationId xmlns:a16="http://schemas.microsoft.com/office/drawing/2014/main" id="{3FC791BC-DB98-D0E0-97BF-3F755D673585}"/>
              </a:ext>
            </a:extLst>
          </p:cNvPr>
          <p:cNvPicPr>
            <a:picLocks noChangeAspect="1"/>
          </p:cNvPicPr>
          <p:nvPr/>
        </p:nvPicPr>
        <p:blipFill>
          <a:blip r:embed="rId4"/>
          <a:stretch>
            <a:fillRect/>
          </a:stretch>
        </p:blipFill>
        <p:spPr>
          <a:xfrm>
            <a:off x="6725964" y="4511299"/>
            <a:ext cx="2102726" cy="21027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1">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5" name="Rectangle 7"/>
          <p:cNvSpPr txBox="1">
            <a:spLocks noGrp="1"/>
          </p:cNvSpPr>
          <p:nvPr>
            <p:ph type="title"/>
          </p:nvPr>
        </p:nvSpPr>
        <p:spPr>
          <a:prstGeom prst="rect">
            <a:avLst/>
          </a:prstGeom>
        </p:spPr>
        <p:txBody>
          <a:bodyPr/>
          <a:lstStyle/>
          <a:p>
            <a:r>
              <a:rPr dirty="0"/>
              <a:t>Agonist Medications</a:t>
            </a:r>
          </a:p>
        </p:txBody>
      </p:sp>
      <p:sp>
        <p:nvSpPr>
          <p:cNvPr id="276" name="Rectangle 8"/>
          <p:cNvSpPr txBox="1">
            <a:spLocks noGrp="1"/>
          </p:cNvSpPr>
          <p:nvPr>
            <p:ph idx="1"/>
          </p:nvPr>
        </p:nvSpPr>
        <p:spPr>
          <a:prstGeom prst="rect">
            <a:avLst/>
          </a:prstGeom>
        </p:spPr>
        <p:txBody>
          <a:bodyPr/>
          <a:lstStyle/>
          <a:p>
            <a:r>
              <a:rPr dirty="0"/>
              <a:t>© Jones &amp; Bartlett Learning.</a:t>
            </a:r>
          </a:p>
        </p:txBody>
      </p:sp>
      <p:pic>
        <p:nvPicPr>
          <p:cNvPr id="277" name="Picture 10" descr="Picture 10"/>
          <p:cNvPicPr>
            <a:picLocks noChangeAspect="1"/>
          </p:cNvPicPr>
          <p:nvPr/>
        </p:nvPicPr>
        <p:blipFill>
          <a:blip r:embed="rId3"/>
          <a:stretch>
            <a:fillRect/>
          </a:stretch>
        </p:blipFill>
        <p:spPr>
          <a:xfrm>
            <a:off x="531639" y="3011483"/>
            <a:ext cx="4595813" cy="3427413"/>
          </a:xfrm>
          <a:prstGeom prst="rect">
            <a:avLst/>
          </a:prstGeom>
          <a:ln w="12700">
            <a:miter lim="400000"/>
          </a:ln>
        </p:spPr>
      </p:pic>
      <p:sp>
        <p:nvSpPr>
          <p:cNvPr id="278" name="Rectangle 6"/>
          <p:cNvSpPr txBox="1"/>
          <p:nvPr/>
        </p:nvSpPr>
        <p:spPr>
          <a:xfrm rot="16200000">
            <a:off x="-681137" y="5172423"/>
            <a:ext cx="2036764"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900">
                <a:solidFill>
                  <a:schemeClr val="accent3">
                    <a:lumOff val="44000"/>
                  </a:schemeClr>
                </a:solidFill>
              </a:defRPr>
            </a:lvl1pPr>
          </a:lstStyle>
          <a:p>
            <a:r>
              <a:rPr dirty="0"/>
              <a:t>© Jones &amp; Bartlett Learning.</a:t>
            </a:r>
          </a:p>
        </p:txBody>
      </p:sp>
      <p:grpSp>
        <p:nvGrpSpPr>
          <p:cNvPr id="8" name="Group 7">
            <a:extLst>
              <a:ext uri="{FF2B5EF4-FFF2-40B4-BE49-F238E27FC236}">
                <a16:creationId xmlns:a16="http://schemas.microsoft.com/office/drawing/2014/main" id="{EE2FFEEA-6C3E-D6D1-B804-F119C5481AFA}"/>
              </a:ext>
            </a:extLst>
          </p:cNvPr>
          <p:cNvGrpSpPr/>
          <p:nvPr/>
        </p:nvGrpSpPr>
        <p:grpSpPr>
          <a:xfrm>
            <a:off x="4720010" y="5235924"/>
            <a:ext cx="4232202" cy="1519677"/>
            <a:chOff x="4720010" y="5235924"/>
            <a:chExt cx="4232202" cy="1519677"/>
          </a:xfrm>
        </p:grpSpPr>
        <p:pic>
          <p:nvPicPr>
            <p:cNvPr id="9" name="Graphic 8" descr="Bubbles with solid fill">
              <a:extLst>
                <a:ext uri="{FF2B5EF4-FFF2-40B4-BE49-F238E27FC236}">
                  <a16:creationId xmlns:a16="http://schemas.microsoft.com/office/drawing/2014/main" id="{B70B5186-AE9B-E051-7264-EB3123A7EDF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51683" y="5235924"/>
              <a:ext cx="1400529" cy="1400529"/>
            </a:xfrm>
            <a:prstGeom prst="rect">
              <a:avLst/>
            </a:prstGeom>
          </p:spPr>
        </p:pic>
        <p:sp>
          <p:nvSpPr>
            <p:cNvPr id="10" name="Rectangle 6">
              <a:extLst>
                <a:ext uri="{FF2B5EF4-FFF2-40B4-BE49-F238E27FC236}">
                  <a16:creationId xmlns:a16="http://schemas.microsoft.com/office/drawing/2014/main" id="{004C471E-C65B-BB60-AA5D-B89024EFCC43}"/>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 name="Rectangle 6"/>
          <p:cNvSpPr txBox="1">
            <a:spLocks noGrp="1"/>
          </p:cNvSpPr>
          <p:nvPr>
            <p:ph type="title"/>
          </p:nvPr>
        </p:nvSpPr>
        <p:spPr>
          <a:prstGeom prst="rect">
            <a:avLst/>
          </a:prstGeom>
        </p:spPr>
        <p:txBody>
          <a:bodyPr/>
          <a:lstStyle/>
          <a:p>
            <a:r>
              <a:rPr dirty="0"/>
              <a:t>Antagonist Medications</a:t>
            </a:r>
          </a:p>
        </p:txBody>
      </p:sp>
      <p:sp>
        <p:nvSpPr>
          <p:cNvPr id="283" name="Rectangle 7"/>
          <p:cNvSpPr txBox="1">
            <a:spLocks noGrp="1"/>
          </p:cNvSpPr>
          <p:nvPr>
            <p:ph idx="1"/>
          </p:nvPr>
        </p:nvSpPr>
        <p:spPr>
          <a:xfrm>
            <a:off x="533400" y="2336873"/>
            <a:ext cx="7097110" cy="3599316"/>
          </a:xfrm>
          <a:prstGeom prst="rect">
            <a:avLst/>
          </a:prstGeom>
        </p:spPr>
        <p:txBody>
          <a:bodyPr/>
          <a:lstStyle/>
          <a:p>
            <a:r>
              <a:rPr dirty="0"/>
              <a:t>Bind with receptor sites to prevent cellular response to agonist chemicals</a:t>
            </a:r>
          </a:p>
          <a:p>
            <a:pPr marL="800100" lvl="1" indent="-342900">
              <a:spcBef>
                <a:spcPts val="700"/>
              </a:spcBef>
              <a:buFont typeface="Lucida Grande"/>
              <a:defRPr sz="2400"/>
            </a:pPr>
            <a:r>
              <a:rPr dirty="0"/>
              <a:t>Inhibit normal cellular activation</a:t>
            </a:r>
          </a:p>
          <a:p>
            <a:pPr marL="800100" lvl="1" indent="-342900">
              <a:spcBef>
                <a:spcPts val="700"/>
              </a:spcBef>
              <a:buFont typeface="Lucida Grande"/>
              <a:defRPr sz="2400"/>
            </a:pPr>
            <a:r>
              <a:rPr dirty="0"/>
              <a:t>Treat harmful agonist effects of exogenous medications</a:t>
            </a:r>
          </a:p>
        </p:txBody>
      </p:sp>
      <p:grpSp>
        <p:nvGrpSpPr>
          <p:cNvPr id="5" name="Group 4">
            <a:extLst>
              <a:ext uri="{FF2B5EF4-FFF2-40B4-BE49-F238E27FC236}">
                <a16:creationId xmlns:a16="http://schemas.microsoft.com/office/drawing/2014/main" id="{1A9AA724-24AB-6A68-2D97-6576967A1312}"/>
              </a:ext>
            </a:extLst>
          </p:cNvPr>
          <p:cNvGrpSpPr/>
          <p:nvPr/>
        </p:nvGrpSpPr>
        <p:grpSpPr>
          <a:xfrm>
            <a:off x="4720010" y="5235924"/>
            <a:ext cx="4232202" cy="1519677"/>
            <a:chOff x="4720010" y="5235924"/>
            <a:chExt cx="4232202" cy="1519677"/>
          </a:xfrm>
        </p:grpSpPr>
        <p:pic>
          <p:nvPicPr>
            <p:cNvPr id="6" name="Graphic 5" descr="Bubbles with solid fill">
              <a:extLst>
                <a:ext uri="{FF2B5EF4-FFF2-40B4-BE49-F238E27FC236}">
                  <a16:creationId xmlns:a16="http://schemas.microsoft.com/office/drawing/2014/main" id="{659755F2-334C-651A-BDFC-7AD3BAD172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7" name="Rectangle 6">
              <a:extLst>
                <a:ext uri="{FF2B5EF4-FFF2-40B4-BE49-F238E27FC236}">
                  <a16:creationId xmlns:a16="http://schemas.microsoft.com/office/drawing/2014/main" id="{1CF5E13A-AC45-705E-186E-CB415D648376}"/>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7" name="Rectangle 6"/>
          <p:cNvSpPr txBox="1">
            <a:spLocks noGrp="1"/>
          </p:cNvSpPr>
          <p:nvPr>
            <p:ph type="title"/>
          </p:nvPr>
        </p:nvSpPr>
        <p:spPr>
          <a:prstGeom prst="rect">
            <a:avLst/>
          </a:prstGeom>
        </p:spPr>
        <p:txBody>
          <a:bodyPr/>
          <a:lstStyle/>
          <a:p>
            <a:r>
              <a:rPr dirty="0"/>
              <a:t>Antagonist Medications</a:t>
            </a:r>
          </a:p>
        </p:txBody>
      </p:sp>
      <p:sp>
        <p:nvSpPr>
          <p:cNvPr id="288" name="Rectangle 7"/>
          <p:cNvSpPr txBox="1">
            <a:spLocks noGrp="1"/>
          </p:cNvSpPr>
          <p:nvPr>
            <p:ph idx="1"/>
          </p:nvPr>
        </p:nvSpPr>
        <p:spPr>
          <a:xfrm>
            <a:off x="533401" y="2336873"/>
            <a:ext cx="4280888" cy="3599316"/>
          </a:xfrm>
          <a:prstGeom prst="rect">
            <a:avLst/>
          </a:prstGeom>
        </p:spPr>
        <p:txBody>
          <a:bodyPr/>
          <a:lstStyle/>
          <a:p>
            <a:r>
              <a:rPr dirty="0">
                <a:highlight>
                  <a:srgbClr val="008080"/>
                </a:highlight>
              </a:rPr>
              <a:t>Competitive</a:t>
            </a:r>
            <a:r>
              <a:rPr dirty="0"/>
              <a:t> antagonists</a:t>
            </a:r>
          </a:p>
          <a:p>
            <a:pPr marL="800100" lvl="1" indent="-342900">
              <a:spcBef>
                <a:spcPts val="700"/>
              </a:spcBef>
              <a:buFont typeface="Lucida Grande"/>
              <a:defRPr sz="2400"/>
            </a:pPr>
            <a:r>
              <a:rPr dirty="0"/>
              <a:t>Temporarily bind with cellular receptor sites.</a:t>
            </a:r>
          </a:p>
          <a:p>
            <a:pPr marL="800100" lvl="1" indent="-342900">
              <a:spcBef>
                <a:spcPts val="700"/>
              </a:spcBef>
              <a:buFont typeface="Lucida Grande"/>
              <a:defRPr sz="2400"/>
            </a:pPr>
            <a:r>
              <a:rPr dirty="0"/>
              <a:t>Efficacy is related to:</a:t>
            </a:r>
          </a:p>
          <a:p>
            <a:pPr marL="1143000" lvl="2" indent="-228600">
              <a:spcBef>
                <a:spcPts val="600"/>
              </a:spcBef>
              <a:defRPr sz="2200"/>
            </a:pPr>
            <a:r>
              <a:rPr dirty="0"/>
              <a:t>Concentration near the receptor sites</a:t>
            </a:r>
            <a:endParaRPr sz="2100" dirty="0"/>
          </a:p>
          <a:p>
            <a:pPr marL="1143000" lvl="2" indent="-228600">
              <a:spcBef>
                <a:spcPts val="600"/>
              </a:spcBef>
              <a:defRPr sz="2200"/>
            </a:pPr>
            <a:r>
              <a:rPr dirty="0"/>
              <a:t>Affinity compared with the affinity of the agonist chemicals present</a:t>
            </a:r>
          </a:p>
        </p:txBody>
      </p:sp>
      <p:grpSp>
        <p:nvGrpSpPr>
          <p:cNvPr id="5" name="Group 4">
            <a:extLst>
              <a:ext uri="{FF2B5EF4-FFF2-40B4-BE49-F238E27FC236}">
                <a16:creationId xmlns:a16="http://schemas.microsoft.com/office/drawing/2014/main" id="{D69A45EB-DDE3-A4BE-D2CD-305911153763}"/>
              </a:ext>
            </a:extLst>
          </p:cNvPr>
          <p:cNvGrpSpPr/>
          <p:nvPr/>
        </p:nvGrpSpPr>
        <p:grpSpPr>
          <a:xfrm>
            <a:off x="4720010" y="5235924"/>
            <a:ext cx="4232202" cy="1519677"/>
            <a:chOff x="4720010" y="5235924"/>
            <a:chExt cx="4232202" cy="1519677"/>
          </a:xfrm>
        </p:grpSpPr>
        <p:pic>
          <p:nvPicPr>
            <p:cNvPr id="6" name="Graphic 5" descr="Bubbles with solid fill">
              <a:extLst>
                <a:ext uri="{FF2B5EF4-FFF2-40B4-BE49-F238E27FC236}">
                  <a16:creationId xmlns:a16="http://schemas.microsoft.com/office/drawing/2014/main" id="{27E5F1BC-7925-FB49-CF2A-3B782487D2F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7" name="Rectangle 6">
              <a:extLst>
                <a:ext uri="{FF2B5EF4-FFF2-40B4-BE49-F238E27FC236}">
                  <a16:creationId xmlns:a16="http://schemas.microsoft.com/office/drawing/2014/main" id="{78B47B1B-237D-6BED-51E4-20EF898E427E}"/>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pic>
        <p:nvPicPr>
          <p:cNvPr id="25602" name="Picture 2">
            <a:extLst>
              <a:ext uri="{FF2B5EF4-FFF2-40B4-BE49-F238E27FC236}">
                <a16:creationId xmlns:a16="http://schemas.microsoft.com/office/drawing/2014/main" id="{7456C828-EDFC-AEED-F29A-EC2E92F72C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4288" y="2286975"/>
            <a:ext cx="4137924" cy="24156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2" name="Rectangle 6"/>
          <p:cNvSpPr txBox="1">
            <a:spLocks noGrp="1"/>
          </p:cNvSpPr>
          <p:nvPr>
            <p:ph type="title"/>
          </p:nvPr>
        </p:nvSpPr>
        <p:spPr>
          <a:prstGeom prst="rect">
            <a:avLst/>
          </a:prstGeom>
        </p:spPr>
        <p:txBody>
          <a:bodyPr/>
          <a:lstStyle/>
          <a:p>
            <a:r>
              <a:rPr dirty="0"/>
              <a:t>Antagonist Medications</a:t>
            </a:r>
          </a:p>
        </p:txBody>
      </p:sp>
      <p:sp>
        <p:nvSpPr>
          <p:cNvPr id="293" name="Rectangle 7"/>
          <p:cNvSpPr txBox="1">
            <a:spLocks noGrp="1"/>
          </p:cNvSpPr>
          <p:nvPr>
            <p:ph idx="1"/>
          </p:nvPr>
        </p:nvSpPr>
        <p:spPr>
          <a:xfrm>
            <a:off x="533400" y="2336873"/>
            <a:ext cx="3942426" cy="3599316"/>
          </a:xfrm>
          <a:prstGeom prst="rect">
            <a:avLst/>
          </a:prstGeom>
        </p:spPr>
        <p:txBody>
          <a:bodyPr>
            <a:normAutofit fontScale="92500"/>
          </a:bodyPr>
          <a:lstStyle/>
          <a:p>
            <a:r>
              <a:rPr dirty="0">
                <a:highlight>
                  <a:srgbClr val="008080"/>
                </a:highlight>
              </a:rPr>
              <a:t>Noncompetitive</a:t>
            </a:r>
            <a:r>
              <a:rPr dirty="0"/>
              <a:t> antagonists</a:t>
            </a:r>
          </a:p>
          <a:p>
            <a:pPr marL="800100" lvl="1" indent="-342900">
              <a:spcBef>
                <a:spcPts val="700"/>
              </a:spcBef>
              <a:buFont typeface="Lucida Grande"/>
              <a:defRPr sz="2400"/>
            </a:pPr>
            <a:r>
              <a:rPr dirty="0"/>
              <a:t>Permanently bind with receptor sites and prevent activation by agonist chemicals</a:t>
            </a:r>
          </a:p>
          <a:p>
            <a:pPr marL="800100" lvl="1" indent="-342900">
              <a:spcBef>
                <a:spcPts val="700"/>
              </a:spcBef>
              <a:buFont typeface="Lucida Grande"/>
              <a:defRPr sz="2400"/>
            </a:pPr>
            <a:r>
              <a:rPr dirty="0"/>
              <a:t>Continuation of effects until new receptor sites or cells are created</a:t>
            </a:r>
          </a:p>
          <a:p>
            <a:pPr marL="1143000" lvl="2" indent="-228600">
              <a:spcBef>
                <a:spcPts val="600"/>
              </a:spcBef>
              <a:defRPr sz="2200"/>
            </a:pPr>
            <a:r>
              <a:rPr dirty="0"/>
              <a:t>Cannot be overcome by increased doses of agonist chemicals </a:t>
            </a:r>
          </a:p>
        </p:txBody>
      </p:sp>
      <p:grpSp>
        <p:nvGrpSpPr>
          <p:cNvPr id="5" name="Group 4">
            <a:extLst>
              <a:ext uri="{FF2B5EF4-FFF2-40B4-BE49-F238E27FC236}">
                <a16:creationId xmlns:a16="http://schemas.microsoft.com/office/drawing/2014/main" id="{C0E0E3E5-B760-5262-F217-26B5EE068BE8}"/>
              </a:ext>
            </a:extLst>
          </p:cNvPr>
          <p:cNvGrpSpPr/>
          <p:nvPr/>
        </p:nvGrpSpPr>
        <p:grpSpPr>
          <a:xfrm>
            <a:off x="4720010" y="5235924"/>
            <a:ext cx="4232202" cy="1519677"/>
            <a:chOff x="4720010" y="5235924"/>
            <a:chExt cx="4232202" cy="1519677"/>
          </a:xfrm>
        </p:grpSpPr>
        <p:pic>
          <p:nvPicPr>
            <p:cNvPr id="6" name="Graphic 5" descr="Bubbles with solid fill">
              <a:extLst>
                <a:ext uri="{FF2B5EF4-FFF2-40B4-BE49-F238E27FC236}">
                  <a16:creationId xmlns:a16="http://schemas.microsoft.com/office/drawing/2014/main" id="{1D9F8235-AFAE-DB78-E98E-C24FCF5791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7" name="Rectangle 6">
              <a:extLst>
                <a:ext uri="{FF2B5EF4-FFF2-40B4-BE49-F238E27FC236}">
                  <a16:creationId xmlns:a16="http://schemas.microsoft.com/office/drawing/2014/main" id="{15A8C7AF-4375-5B71-AE2A-AB4F44BAC620}"/>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pic>
        <p:nvPicPr>
          <p:cNvPr id="26626" name="Picture 2">
            <a:extLst>
              <a:ext uri="{FF2B5EF4-FFF2-40B4-BE49-F238E27FC236}">
                <a16:creationId xmlns:a16="http://schemas.microsoft.com/office/drawing/2014/main" id="{122B7266-7472-CFBD-2482-163C089136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5826" y="2229584"/>
            <a:ext cx="4476386" cy="31261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 name="Rectangle 6"/>
          <p:cNvSpPr txBox="1">
            <a:spLocks noGrp="1"/>
          </p:cNvSpPr>
          <p:nvPr>
            <p:ph type="title"/>
          </p:nvPr>
        </p:nvSpPr>
        <p:spPr>
          <a:prstGeom prst="rect">
            <a:avLst/>
          </a:prstGeom>
        </p:spPr>
        <p:txBody>
          <a:bodyPr/>
          <a:lstStyle/>
          <a:p>
            <a:r>
              <a:rPr dirty="0"/>
              <a:t>Partial Agonist Chemicals</a:t>
            </a:r>
          </a:p>
        </p:txBody>
      </p:sp>
      <p:sp>
        <p:nvSpPr>
          <p:cNvPr id="298" name="Rectangle 7"/>
          <p:cNvSpPr txBox="1">
            <a:spLocks noGrp="1"/>
          </p:cNvSpPr>
          <p:nvPr>
            <p:ph idx="1"/>
          </p:nvPr>
        </p:nvSpPr>
        <p:spPr>
          <a:prstGeom prst="rect">
            <a:avLst/>
          </a:prstGeom>
        </p:spPr>
        <p:txBody>
          <a:bodyPr/>
          <a:lstStyle/>
          <a:p>
            <a:r>
              <a:rPr dirty="0"/>
              <a:t>Bind to receptor site </a:t>
            </a:r>
          </a:p>
          <a:p>
            <a:pPr marL="800100" lvl="1" indent="-342900">
              <a:spcBef>
                <a:spcPts val="700"/>
              </a:spcBef>
              <a:buFont typeface="Lucida Grande"/>
              <a:defRPr sz="2400"/>
            </a:pPr>
            <a:r>
              <a:rPr dirty="0"/>
              <a:t>Do not initiate as much cellular activity as other agonists</a:t>
            </a:r>
          </a:p>
          <a:p>
            <a:r>
              <a:rPr dirty="0"/>
              <a:t>Lower the efficacy of other agonist chemicals</a:t>
            </a:r>
          </a:p>
        </p:txBody>
      </p:sp>
      <p:grpSp>
        <p:nvGrpSpPr>
          <p:cNvPr id="4" name="Group 3">
            <a:extLst>
              <a:ext uri="{FF2B5EF4-FFF2-40B4-BE49-F238E27FC236}">
                <a16:creationId xmlns:a16="http://schemas.microsoft.com/office/drawing/2014/main" id="{80529B57-CFF4-D936-3449-804506149E81}"/>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F471169C-ADD8-4158-7575-520D102192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D0A546E4-4DAB-C572-D48C-C791278AD08A}"/>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2" name="Rectangle 6"/>
          <p:cNvSpPr txBox="1">
            <a:spLocks noGrp="1"/>
          </p:cNvSpPr>
          <p:nvPr>
            <p:ph type="title"/>
          </p:nvPr>
        </p:nvSpPr>
        <p:spPr>
          <a:prstGeom prst="rect">
            <a:avLst/>
          </a:prstGeom>
        </p:spPr>
        <p:txBody>
          <a:bodyPr/>
          <a:lstStyle>
            <a:lvl1pPr defTabSz="740663">
              <a:defRPr sz="3240"/>
            </a:lvl1pPr>
          </a:lstStyle>
          <a:p>
            <a:r>
              <a:rPr dirty="0"/>
              <a:t>Alternative Mechanisms of Drug Action</a:t>
            </a:r>
          </a:p>
        </p:txBody>
      </p:sp>
      <p:sp>
        <p:nvSpPr>
          <p:cNvPr id="303" name="Rectangle 7"/>
          <p:cNvSpPr txBox="1">
            <a:spLocks noGrp="1"/>
          </p:cNvSpPr>
          <p:nvPr>
            <p:ph idx="1"/>
          </p:nvPr>
        </p:nvSpPr>
        <p:spPr>
          <a:xfrm>
            <a:off x="533400" y="2336873"/>
            <a:ext cx="4858407" cy="3599316"/>
          </a:xfrm>
          <a:prstGeom prst="rect">
            <a:avLst/>
          </a:prstGeom>
        </p:spPr>
        <p:txBody>
          <a:bodyPr/>
          <a:lstStyle/>
          <a:p>
            <a:r>
              <a:rPr dirty="0"/>
              <a:t>Medications can alter cell function without interacting with receptors.</a:t>
            </a:r>
          </a:p>
          <a:p>
            <a:pPr marL="800100" lvl="1" indent="-342900">
              <a:spcBef>
                <a:spcPts val="700"/>
              </a:spcBef>
              <a:buFont typeface="Lucida Grande"/>
              <a:defRPr sz="2400"/>
            </a:pPr>
            <a:r>
              <a:rPr dirty="0"/>
              <a:t>Engineered to target:</a:t>
            </a:r>
          </a:p>
          <a:p>
            <a:pPr marL="1143000" lvl="2" indent="-228600">
              <a:spcBef>
                <a:spcPts val="600"/>
              </a:spcBef>
              <a:defRPr sz="2200"/>
            </a:pPr>
            <a:r>
              <a:rPr dirty="0"/>
              <a:t>Microorganisms</a:t>
            </a:r>
            <a:endParaRPr sz="2100" dirty="0"/>
          </a:p>
          <a:p>
            <a:pPr marL="1143000" lvl="2" indent="-228600">
              <a:spcBef>
                <a:spcPts val="600"/>
              </a:spcBef>
              <a:defRPr sz="2200"/>
            </a:pPr>
            <a:r>
              <a:rPr dirty="0"/>
              <a:t>Lipids</a:t>
            </a:r>
            <a:endParaRPr sz="2100" dirty="0"/>
          </a:p>
          <a:p>
            <a:pPr marL="1143000" lvl="2" indent="-228600">
              <a:spcBef>
                <a:spcPts val="600"/>
              </a:spcBef>
              <a:defRPr sz="2200"/>
            </a:pPr>
            <a:r>
              <a:rPr dirty="0"/>
              <a:t>Water</a:t>
            </a:r>
            <a:endParaRPr sz="2100" dirty="0"/>
          </a:p>
          <a:p>
            <a:pPr marL="1143000" lvl="2" indent="-228600">
              <a:spcBef>
                <a:spcPts val="600"/>
              </a:spcBef>
              <a:defRPr sz="2200"/>
            </a:pPr>
            <a:r>
              <a:rPr dirty="0"/>
              <a:t>Exogenous toxic substances</a:t>
            </a:r>
          </a:p>
        </p:txBody>
      </p:sp>
      <p:pic>
        <p:nvPicPr>
          <p:cNvPr id="4" name="Picture 3">
            <a:extLst>
              <a:ext uri="{FF2B5EF4-FFF2-40B4-BE49-F238E27FC236}">
                <a16:creationId xmlns:a16="http://schemas.microsoft.com/office/drawing/2014/main" id="{71E87F69-679A-765B-C9E3-486CA7414534}"/>
              </a:ext>
            </a:extLst>
          </p:cNvPr>
          <p:cNvPicPr>
            <a:picLocks noChangeAspect="1"/>
          </p:cNvPicPr>
          <p:nvPr/>
        </p:nvPicPr>
        <p:blipFill>
          <a:blip r:embed="rId3"/>
          <a:stretch>
            <a:fillRect/>
          </a:stretch>
        </p:blipFill>
        <p:spPr>
          <a:xfrm>
            <a:off x="5391807" y="2159875"/>
            <a:ext cx="3531476" cy="44143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07C9013-603D-70E6-5346-1F8FFBFC2099}"/>
              </a:ext>
            </a:extLst>
          </p:cNvPr>
          <p:cNvSpPr txBox="1">
            <a:spLocks/>
          </p:cNvSpPr>
          <p:nvPr/>
        </p:nvSpPr>
        <p:spPr>
          <a:xfrm>
            <a:off x="531639" y="3952600"/>
            <a:ext cx="4339906" cy="203685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r>
              <a:rPr lang="en-US" dirty="0"/>
              <a:t>Chelating agents </a:t>
            </a:r>
          </a:p>
          <a:p>
            <a:pPr marL="800100" lvl="1" indent="-342900">
              <a:spcBef>
                <a:spcPts val="700"/>
              </a:spcBef>
              <a:buFont typeface="Lucida Grande"/>
              <a:buChar char="•"/>
              <a:defRPr sz="2400"/>
            </a:pPr>
            <a:r>
              <a:rPr lang="en-US" sz="2400" dirty="0"/>
              <a:t>Bind with heavy metals</a:t>
            </a:r>
          </a:p>
          <a:p>
            <a:pPr marL="800100" lvl="1" indent="-342900">
              <a:spcBef>
                <a:spcPts val="700"/>
              </a:spcBef>
              <a:buFont typeface="Lucida Grande"/>
              <a:buChar char="•"/>
              <a:defRPr sz="2400"/>
            </a:pPr>
            <a:r>
              <a:rPr lang="en-US" sz="2400" dirty="0"/>
              <a:t>Create a compound that can be eliminated</a:t>
            </a:r>
          </a:p>
          <a:p>
            <a:r>
              <a:rPr lang="en-US" dirty="0"/>
              <a:t>Sodium bicarbonate</a:t>
            </a:r>
          </a:p>
        </p:txBody>
      </p:sp>
      <p:sp>
        <p:nvSpPr>
          <p:cNvPr id="307" name="Rectangle 6"/>
          <p:cNvSpPr txBox="1">
            <a:spLocks noGrp="1"/>
          </p:cNvSpPr>
          <p:nvPr>
            <p:ph type="title"/>
          </p:nvPr>
        </p:nvSpPr>
        <p:spPr>
          <a:prstGeom prst="rect">
            <a:avLst/>
          </a:prstGeom>
        </p:spPr>
        <p:txBody>
          <a:bodyPr/>
          <a:lstStyle>
            <a:lvl1pPr defTabSz="740663">
              <a:defRPr sz="3240"/>
            </a:lvl1pPr>
          </a:lstStyle>
          <a:p>
            <a:r>
              <a:rPr dirty="0"/>
              <a:t>Alternative Mechanisms of Drug Action</a:t>
            </a:r>
          </a:p>
        </p:txBody>
      </p:sp>
      <p:sp>
        <p:nvSpPr>
          <p:cNvPr id="308" name="Rectangle 7"/>
          <p:cNvSpPr txBox="1">
            <a:spLocks noGrp="1"/>
          </p:cNvSpPr>
          <p:nvPr>
            <p:ph idx="1"/>
          </p:nvPr>
        </p:nvSpPr>
        <p:spPr>
          <a:xfrm>
            <a:off x="533400" y="2336873"/>
            <a:ext cx="7648903" cy="3599316"/>
          </a:xfrm>
          <a:prstGeom prst="rect">
            <a:avLst/>
          </a:prstGeom>
        </p:spPr>
        <p:txBody>
          <a:bodyPr/>
          <a:lstStyle/>
          <a:p>
            <a:r>
              <a:rPr dirty="0"/>
              <a:t>Antimicrobials </a:t>
            </a:r>
          </a:p>
          <a:p>
            <a:pPr marL="800100" lvl="1" indent="-342900">
              <a:spcBef>
                <a:spcPts val="700"/>
              </a:spcBef>
              <a:buFont typeface="Lucida Grande"/>
              <a:defRPr sz="2400"/>
            </a:pPr>
            <a:r>
              <a:rPr dirty="0"/>
              <a:t>May target specific substances present in the cell walls of a bacteria or fungi</a:t>
            </a:r>
          </a:p>
          <a:p>
            <a:pPr marL="800100" lvl="1" indent="-342900">
              <a:spcBef>
                <a:spcPts val="700"/>
              </a:spcBef>
              <a:buFont typeface="Lucida Grande"/>
              <a:defRPr sz="2400"/>
            </a:pPr>
            <a:r>
              <a:rPr dirty="0"/>
              <a:t>Antibiotics, antifungals</a:t>
            </a:r>
          </a:p>
        </p:txBody>
      </p:sp>
      <p:pic>
        <p:nvPicPr>
          <p:cNvPr id="8194" name="Picture 2">
            <a:extLst>
              <a:ext uri="{FF2B5EF4-FFF2-40B4-BE49-F238E27FC236}">
                <a16:creationId xmlns:a16="http://schemas.microsoft.com/office/drawing/2014/main" id="{AB8721AE-B183-68BE-2C85-DF31BB842C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1290" y="3429000"/>
            <a:ext cx="3716881" cy="2036851"/>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E2F0BD6F-72DA-0969-F58E-83796782913E}"/>
              </a:ext>
            </a:extLst>
          </p:cNvPr>
          <p:cNvGrpSpPr/>
          <p:nvPr/>
        </p:nvGrpSpPr>
        <p:grpSpPr>
          <a:xfrm>
            <a:off x="4720010" y="5235924"/>
            <a:ext cx="4232202" cy="1519677"/>
            <a:chOff x="4720010" y="5235924"/>
            <a:chExt cx="4232202" cy="1519677"/>
          </a:xfrm>
        </p:grpSpPr>
        <p:pic>
          <p:nvPicPr>
            <p:cNvPr id="7" name="Graphic 6" descr="Bubbles with solid fill">
              <a:extLst>
                <a:ext uri="{FF2B5EF4-FFF2-40B4-BE49-F238E27FC236}">
                  <a16:creationId xmlns:a16="http://schemas.microsoft.com/office/drawing/2014/main" id="{93249BAC-C186-5A47-3E8E-2867A2C7BD0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51683" y="5235924"/>
              <a:ext cx="1400529" cy="1400529"/>
            </a:xfrm>
            <a:prstGeom prst="rect">
              <a:avLst/>
            </a:prstGeom>
          </p:spPr>
        </p:pic>
        <p:sp>
          <p:nvSpPr>
            <p:cNvPr id="8" name="Rectangle 6">
              <a:extLst>
                <a:ext uri="{FF2B5EF4-FFF2-40B4-BE49-F238E27FC236}">
                  <a16:creationId xmlns:a16="http://schemas.microsoft.com/office/drawing/2014/main" id="{C071167B-F4D6-3EE1-6325-90676AF039B8}"/>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2" name="Rectangle 6"/>
          <p:cNvSpPr txBox="1">
            <a:spLocks noGrp="1"/>
          </p:cNvSpPr>
          <p:nvPr>
            <p:ph type="title"/>
          </p:nvPr>
        </p:nvSpPr>
        <p:spPr>
          <a:prstGeom prst="rect">
            <a:avLst/>
          </a:prstGeom>
        </p:spPr>
        <p:txBody>
          <a:bodyPr/>
          <a:lstStyle>
            <a:lvl1pPr defTabSz="740663">
              <a:defRPr sz="3240"/>
            </a:lvl1pPr>
          </a:lstStyle>
          <a:p>
            <a:r>
              <a:rPr dirty="0"/>
              <a:t>Alternative Mechanisms of Drug Action</a:t>
            </a:r>
          </a:p>
        </p:txBody>
      </p:sp>
      <p:sp>
        <p:nvSpPr>
          <p:cNvPr id="313" name="Rectangle 7"/>
          <p:cNvSpPr txBox="1">
            <a:spLocks noGrp="1"/>
          </p:cNvSpPr>
          <p:nvPr>
            <p:ph idx="1"/>
          </p:nvPr>
        </p:nvSpPr>
        <p:spPr>
          <a:prstGeom prst="rect">
            <a:avLst/>
          </a:prstGeom>
        </p:spPr>
        <p:txBody>
          <a:bodyPr/>
          <a:lstStyle/>
          <a:p>
            <a:r>
              <a:rPr dirty="0"/>
              <a:t>Diuretics</a:t>
            </a:r>
          </a:p>
          <a:p>
            <a:pPr marL="800100" lvl="1" indent="-342900">
              <a:spcBef>
                <a:spcPts val="700"/>
              </a:spcBef>
              <a:buFont typeface="Lucida Grande"/>
              <a:defRPr sz="2400"/>
            </a:pPr>
            <a:r>
              <a:rPr dirty="0"/>
              <a:t>Create osmotic changes</a:t>
            </a:r>
          </a:p>
          <a:p>
            <a:pPr marL="800100" lvl="1" indent="-342900">
              <a:spcBef>
                <a:spcPts val="700"/>
              </a:spcBef>
              <a:buFont typeface="Lucida Grande"/>
              <a:defRPr sz="2400"/>
            </a:pPr>
            <a:r>
              <a:rPr dirty="0"/>
              <a:t>Alter distribution of fluids and electrolytes</a:t>
            </a:r>
          </a:p>
          <a:p>
            <a:r>
              <a:rPr dirty="0"/>
              <a:t>Electrolyte-based medications</a:t>
            </a:r>
          </a:p>
          <a:p>
            <a:pPr marL="800100" lvl="1" indent="-342900">
              <a:spcBef>
                <a:spcPts val="700"/>
              </a:spcBef>
              <a:buFont typeface="Lucida Grande"/>
              <a:defRPr sz="2400"/>
            </a:pPr>
            <a:r>
              <a:rPr dirty="0"/>
              <a:t>Change concentration and distribution of ions in cells and fluids throughout the body</a:t>
            </a:r>
          </a:p>
        </p:txBody>
      </p:sp>
      <p:grpSp>
        <p:nvGrpSpPr>
          <p:cNvPr id="4" name="Group 3">
            <a:extLst>
              <a:ext uri="{FF2B5EF4-FFF2-40B4-BE49-F238E27FC236}">
                <a16:creationId xmlns:a16="http://schemas.microsoft.com/office/drawing/2014/main" id="{0E01F4DC-6E89-4C42-4C53-EC14EE956DC7}"/>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91C0558F-8388-BE5C-06D5-3387A1203B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360AE61D-17F8-AC26-DBDE-88393BC58283}"/>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 name="Rectangle 6"/>
          <p:cNvSpPr txBox="1">
            <a:spLocks noGrp="1"/>
          </p:cNvSpPr>
          <p:nvPr>
            <p:ph type="title"/>
          </p:nvPr>
        </p:nvSpPr>
        <p:spPr>
          <a:prstGeom prst="rect">
            <a:avLst/>
          </a:prstGeom>
        </p:spPr>
        <p:txBody>
          <a:bodyPr/>
          <a:lstStyle>
            <a:lvl1pPr defTabSz="685800">
              <a:defRPr sz="3000"/>
            </a:lvl1pPr>
          </a:lstStyle>
          <a:p>
            <a:r>
              <a:rPr dirty="0"/>
              <a:t>Factors Affecting Response to Medications</a:t>
            </a:r>
          </a:p>
        </p:txBody>
      </p:sp>
      <p:sp>
        <p:nvSpPr>
          <p:cNvPr id="318" name="Rectangle 7"/>
          <p:cNvSpPr txBox="1">
            <a:spLocks noGrp="1"/>
          </p:cNvSpPr>
          <p:nvPr>
            <p:ph idx="1"/>
          </p:nvPr>
        </p:nvSpPr>
        <p:spPr>
          <a:prstGeom prst="rect">
            <a:avLst/>
          </a:prstGeom>
        </p:spPr>
        <p:txBody>
          <a:bodyPr/>
          <a:lstStyle/>
          <a:p>
            <a:pPr>
              <a:spcBef>
                <a:spcPts val="1500"/>
              </a:spcBef>
            </a:pPr>
            <a:r>
              <a:rPr dirty="0"/>
              <a:t>Choice of medication</a:t>
            </a:r>
          </a:p>
          <a:p>
            <a:pPr>
              <a:spcBef>
                <a:spcPts val="1500"/>
              </a:spcBef>
            </a:pPr>
            <a:r>
              <a:rPr dirty="0"/>
              <a:t>Dose</a:t>
            </a:r>
          </a:p>
          <a:p>
            <a:pPr>
              <a:spcBef>
                <a:spcPts val="1500"/>
              </a:spcBef>
            </a:pPr>
            <a:r>
              <a:rPr dirty="0"/>
              <a:t>Route</a:t>
            </a:r>
          </a:p>
          <a:p>
            <a:pPr>
              <a:spcBef>
                <a:spcPts val="1500"/>
              </a:spcBef>
            </a:pPr>
            <a:r>
              <a:rPr dirty="0"/>
              <a:t>Timing</a:t>
            </a:r>
          </a:p>
          <a:p>
            <a:pPr>
              <a:spcBef>
                <a:spcPts val="1500"/>
              </a:spcBef>
            </a:pPr>
            <a:r>
              <a:rPr dirty="0"/>
              <a:t>Manner of administration</a:t>
            </a:r>
          </a:p>
          <a:p>
            <a:pPr>
              <a:spcBef>
                <a:spcPts val="1500"/>
              </a:spcBef>
            </a:pPr>
            <a:r>
              <a:rPr dirty="0"/>
              <a:t>Monitoring</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 name="Rectangle 6"/>
          <p:cNvSpPr txBox="1">
            <a:spLocks noGrp="1"/>
          </p:cNvSpPr>
          <p:nvPr>
            <p:ph type="title"/>
          </p:nvPr>
        </p:nvSpPr>
        <p:spPr>
          <a:prstGeom prst="rect">
            <a:avLst/>
          </a:prstGeom>
        </p:spPr>
        <p:txBody>
          <a:bodyPr/>
          <a:lstStyle>
            <a:lvl1pPr defTabSz="685800">
              <a:defRPr sz="3000"/>
            </a:lvl1pPr>
          </a:lstStyle>
          <a:p>
            <a:r>
              <a:rPr dirty="0"/>
              <a:t>Factors Affecting Response to Medications</a:t>
            </a:r>
          </a:p>
        </p:txBody>
      </p:sp>
      <p:sp>
        <p:nvSpPr>
          <p:cNvPr id="323" name="Rectangle 7"/>
          <p:cNvSpPr txBox="1">
            <a:spLocks noGrp="1"/>
          </p:cNvSpPr>
          <p:nvPr>
            <p:ph idx="1"/>
          </p:nvPr>
        </p:nvSpPr>
        <p:spPr>
          <a:xfrm>
            <a:off x="533400" y="2336873"/>
            <a:ext cx="4542583" cy="3599316"/>
          </a:xfrm>
          <a:prstGeom prst="rect">
            <a:avLst/>
          </a:prstGeom>
        </p:spPr>
        <p:txBody>
          <a:bodyPr>
            <a:normAutofit lnSpcReduction="10000"/>
          </a:bodyPr>
          <a:lstStyle/>
          <a:p>
            <a:r>
              <a:rPr dirty="0"/>
              <a:t>Age</a:t>
            </a:r>
          </a:p>
          <a:p>
            <a:pPr marL="800100" lvl="1" indent="-342900">
              <a:spcBef>
                <a:spcPts val="700"/>
              </a:spcBef>
              <a:buFont typeface="Lucida Grande"/>
              <a:defRPr sz="2400"/>
            </a:pPr>
            <a:r>
              <a:rPr dirty="0"/>
              <a:t>Water-soluble medications</a:t>
            </a:r>
          </a:p>
          <a:p>
            <a:pPr marL="1143000" lvl="2" indent="-228600">
              <a:spcBef>
                <a:spcPts val="600"/>
              </a:spcBef>
              <a:defRPr sz="2200"/>
            </a:pPr>
            <a:r>
              <a:rPr dirty="0"/>
              <a:t>Higher weight-based doses must be administered to infants than adults and elderly people.</a:t>
            </a:r>
            <a:endParaRPr sz="2100" dirty="0"/>
          </a:p>
          <a:p>
            <a:pPr marL="800100" lvl="1" indent="-342900">
              <a:spcBef>
                <a:spcPts val="700"/>
              </a:spcBef>
              <a:buFont typeface="Lucida Grande"/>
              <a:defRPr sz="2400"/>
            </a:pPr>
            <a:r>
              <a:rPr dirty="0"/>
              <a:t>Fat- and lipid-soluble medications</a:t>
            </a:r>
          </a:p>
          <a:p>
            <a:pPr marL="1143000" lvl="2" indent="-228600">
              <a:spcBef>
                <a:spcPts val="600"/>
              </a:spcBef>
              <a:defRPr sz="2200"/>
            </a:pPr>
            <a:r>
              <a:rPr dirty="0"/>
              <a:t>Require higher weight-based doses in elderly people </a:t>
            </a:r>
          </a:p>
        </p:txBody>
      </p:sp>
      <p:pic>
        <p:nvPicPr>
          <p:cNvPr id="4" name="Picture 3">
            <a:extLst>
              <a:ext uri="{FF2B5EF4-FFF2-40B4-BE49-F238E27FC236}">
                <a16:creationId xmlns:a16="http://schemas.microsoft.com/office/drawing/2014/main" id="{4FF3BE79-4800-9404-49DD-F943F7FCA41E}"/>
              </a:ext>
            </a:extLst>
          </p:cNvPr>
          <p:cNvPicPr>
            <a:picLocks noChangeAspect="1"/>
          </p:cNvPicPr>
          <p:nvPr/>
        </p:nvPicPr>
        <p:blipFill>
          <a:blip r:embed="rId3"/>
          <a:stretch>
            <a:fillRect/>
          </a:stretch>
        </p:blipFill>
        <p:spPr>
          <a:xfrm>
            <a:off x="5075983" y="2485437"/>
            <a:ext cx="3534616" cy="2358094"/>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 name="Rectangle 6"/>
          <p:cNvSpPr txBox="1">
            <a:spLocks noGrp="1"/>
          </p:cNvSpPr>
          <p:nvPr>
            <p:ph type="title"/>
          </p:nvPr>
        </p:nvSpPr>
        <p:spPr>
          <a:prstGeom prst="rect">
            <a:avLst/>
          </a:prstGeom>
        </p:spPr>
        <p:txBody>
          <a:bodyPr/>
          <a:lstStyle>
            <a:lvl1pPr defTabSz="685800">
              <a:defRPr sz="3000"/>
            </a:lvl1pPr>
          </a:lstStyle>
          <a:p>
            <a:r>
              <a:rPr dirty="0"/>
              <a:t>Factors Affecting Response to Medications</a:t>
            </a:r>
          </a:p>
        </p:txBody>
      </p:sp>
      <p:sp>
        <p:nvSpPr>
          <p:cNvPr id="328" name="Rectangle 7"/>
          <p:cNvSpPr txBox="1">
            <a:spLocks noGrp="1"/>
          </p:cNvSpPr>
          <p:nvPr>
            <p:ph idx="1"/>
          </p:nvPr>
        </p:nvSpPr>
        <p:spPr>
          <a:xfrm>
            <a:off x="533401" y="2336873"/>
            <a:ext cx="4542584" cy="3599316"/>
          </a:xfrm>
          <a:prstGeom prst="rect">
            <a:avLst/>
          </a:prstGeom>
        </p:spPr>
        <p:txBody>
          <a:bodyPr>
            <a:normAutofit lnSpcReduction="10000"/>
          </a:bodyPr>
          <a:lstStyle/>
          <a:p>
            <a:r>
              <a:rPr dirty="0"/>
              <a:t>Age (cont’d)</a:t>
            </a:r>
          </a:p>
          <a:p>
            <a:pPr marL="800100" lvl="1" indent="-342900">
              <a:spcBef>
                <a:spcPts val="700"/>
              </a:spcBef>
              <a:buFont typeface="Lucida Grande"/>
              <a:defRPr sz="2400"/>
            </a:pPr>
            <a:r>
              <a:rPr dirty="0"/>
              <a:t>Consider titration of medication for a pediatric or an elderly patient.</a:t>
            </a:r>
          </a:p>
          <a:p>
            <a:pPr marL="1143000" lvl="2" indent="-228600">
              <a:spcBef>
                <a:spcPts val="600"/>
              </a:spcBef>
              <a:defRPr sz="2200"/>
            </a:pPr>
            <a:r>
              <a:rPr dirty="0"/>
              <a:t>Alteration of metabolism/elimination may prolong effects.</a:t>
            </a:r>
            <a:endParaRPr sz="2100" dirty="0"/>
          </a:p>
          <a:p>
            <a:pPr marL="1143000" lvl="2" indent="-228600">
              <a:spcBef>
                <a:spcPts val="600"/>
              </a:spcBef>
              <a:defRPr sz="2200"/>
            </a:pPr>
            <a:r>
              <a:rPr dirty="0"/>
              <a:t>Patients at extremes of age are disproportionately prone to paradoxical medication reactions</a:t>
            </a:r>
            <a:r>
              <a:rPr sz="2100" dirty="0"/>
              <a:t>.</a:t>
            </a:r>
          </a:p>
        </p:txBody>
      </p:sp>
      <p:pic>
        <p:nvPicPr>
          <p:cNvPr id="2" name="Picture 1">
            <a:extLst>
              <a:ext uri="{FF2B5EF4-FFF2-40B4-BE49-F238E27FC236}">
                <a16:creationId xmlns:a16="http://schemas.microsoft.com/office/drawing/2014/main" id="{2AB68580-90D6-ABF5-0E5E-BFD423014510}"/>
              </a:ext>
            </a:extLst>
          </p:cNvPr>
          <p:cNvPicPr>
            <a:picLocks noChangeAspect="1"/>
          </p:cNvPicPr>
          <p:nvPr/>
        </p:nvPicPr>
        <p:blipFill>
          <a:blip r:embed="rId3"/>
          <a:stretch>
            <a:fillRect/>
          </a:stretch>
        </p:blipFill>
        <p:spPr>
          <a:xfrm>
            <a:off x="5075983" y="2485437"/>
            <a:ext cx="3534616" cy="2358094"/>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2" name="Rectangle 6"/>
          <p:cNvSpPr txBox="1">
            <a:spLocks noGrp="1"/>
          </p:cNvSpPr>
          <p:nvPr>
            <p:ph type="title"/>
          </p:nvPr>
        </p:nvSpPr>
        <p:spPr>
          <a:prstGeom prst="rect">
            <a:avLst/>
          </a:prstGeom>
        </p:spPr>
        <p:txBody>
          <a:bodyPr/>
          <a:lstStyle>
            <a:lvl1pPr defTabSz="685800">
              <a:defRPr sz="3000"/>
            </a:lvl1pPr>
          </a:lstStyle>
          <a:p>
            <a:r>
              <a:rPr dirty="0"/>
              <a:t>Factors Affecting Response to Medications</a:t>
            </a:r>
          </a:p>
        </p:txBody>
      </p:sp>
      <p:sp>
        <p:nvSpPr>
          <p:cNvPr id="333" name="Rectangle 7"/>
          <p:cNvSpPr txBox="1">
            <a:spLocks noGrp="1"/>
          </p:cNvSpPr>
          <p:nvPr>
            <p:ph idx="1"/>
          </p:nvPr>
        </p:nvSpPr>
        <p:spPr>
          <a:xfrm>
            <a:off x="533401" y="2336873"/>
            <a:ext cx="5039709" cy="3599316"/>
          </a:xfrm>
          <a:prstGeom prst="rect">
            <a:avLst/>
          </a:prstGeom>
        </p:spPr>
        <p:txBody>
          <a:bodyPr>
            <a:normAutofit fontScale="92500" lnSpcReduction="10000"/>
          </a:bodyPr>
          <a:lstStyle/>
          <a:p>
            <a:r>
              <a:rPr dirty="0"/>
              <a:t>Weight-based medication dosing</a:t>
            </a:r>
          </a:p>
          <a:p>
            <a:pPr marL="800100" lvl="1" indent="-342900">
              <a:spcBef>
                <a:spcPts val="700"/>
              </a:spcBef>
              <a:buFont typeface="Lucida Grande"/>
              <a:defRPr sz="2400"/>
            </a:pPr>
            <a:r>
              <a:rPr dirty="0"/>
              <a:t>A quantity of medication is multiplied by the patient’s weight in kilograms.</a:t>
            </a:r>
          </a:p>
          <a:p>
            <a:pPr marL="800100" lvl="1" indent="-342900">
              <a:spcBef>
                <a:spcPts val="700"/>
              </a:spcBef>
              <a:buFont typeface="Lucida Grande"/>
              <a:defRPr sz="2400"/>
            </a:pPr>
            <a:r>
              <a:rPr dirty="0"/>
              <a:t>Advantages include: </a:t>
            </a:r>
          </a:p>
          <a:p>
            <a:pPr marL="1143000" lvl="2" indent="-228600">
              <a:spcBef>
                <a:spcPts val="600"/>
              </a:spcBef>
              <a:defRPr sz="2200"/>
            </a:pPr>
            <a:r>
              <a:rPr dirty="0"/>
              <a:t>The amount of medication is proportional to the size of the patient.</a:t>
            </a:r>
            <a:endParaRPr sz="2100" dirty="0"/>
          </a:p>
          <a:p>
            <a:pPr marL="1143000" lvl="2" indent="-228600">
              <a:spcBef>
                <a:spcPts val="600"/>
              </a:spcBef>
              <a:defRPr sz="2200"/>
            </a:pPr>
            <a:r>
              <a:rPr dirty="0"/>
              <a:t>Manufacturers have already calculated factors.</a:t>
            </a:r>
            <a:endParaRPr sz="2100" dirty="0"/>
          </a:p>
          <a:p>
            <a:pPr marL="1143000" lvl="2" indent="-228600">
              <a:spcBef>
                <a:spcPts val="600"/>
              </a:spcBef>
              <a:defRPr sz="2200"/>
            </a:pPr>
            <a:r>
              <a:rPr dirty="0"/>
              <a:t>You can calculate the appropriate dose for all ages.</a:t>
            </a:r>
          </a:p>
        </p:txBody>
      </p:sp>
      <p:pic>
        <p:nvPicPr>
          <p:cNvPr id="9218" name="Picture 2">
            <a:extLst>
              <a:ext uri="{FF2B5EF4-FFF2-40B4-BE49-F238E27FC236}">
                <a16:creationId xmlns:a16="http://schemas.microsoft.com/office/drawing/2014/main" id="{A0C8547C-99D6-774F-D401-303D110295D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73110" y="2336873"/>
            <a:ext cx="3263462" cy="32634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 name="Rectangle 6"/>
          <p:cNvSpPr txBox="1">
            <a:spLocks noGrp="1"/>
          </p:cNvSpPr>
          <p:nvPr>
            <p:ph type="title"/>
          </p:nvPr>
        </p:nvSpPr>
        <p:spPr>
          <a:prstGeom prst="rect">
            <a:avLst/>
          </a:prstGeom>
        </p:spPr>
        <p:txBody>
          <a:bodyPr/>
          <a:lstStyle>
            <a:lvl1pPr defTabSz="685800">
              <a:defRPr sz="3000"/>
            </a:lvl1pPr>
          </a:lstStyle>
          <a:p>
            <a:r>
              <a:rPr dirty="0"/>
              <a:t>Factors Affecting Response to Medications</a:t>
            </a:r>
          </a:p>
        </p:txBody>
      </p:sp>
      <p:sp>
        <p:nvSpPr>
          <p:cNvPr id="338" name="Rectangle 7"/>
          <p:cNvSpPr txBox="1">
            <a:spLocks noGrp="1"/>
          </p:cNvSpPr>
          <p:nvPr>
            <p:ph idx="1"/>
          </p:nvPr>
        </p:nvSpPr>
        <p:spPr>
          <a:xfrm>
            <a:off x="533401" y="2336873"/>
            <a:ext cx="5741275" cy="3599316"/>
          </a:xfrm>
          <a:prstGeom prst="rect">
            <a:avLst/>
          </a:prstGeom>
        </p:spPr>
        <p:txBody>
          <a:bodyPr/>
          <a:lstStyle/>
          <a:p>
            <a:r>
              <a:rPr dirty="0"/>
              <a:t>Weight-based medication dosing (cont’d)</a:t>
            </a:r>
          </a:p>
          <a:p>
            <a:pPr marL="800100" lvl="1" indent="-342900">
              <a:spcBef>
                <a:spcPts val="700"/>
              </a:spcBef>
              <a:buFont typeface="Lucida Grande"/>
              <a:defRPr sz="2400"/>
            </a:pPr>
            <a:r>
              <a:rPr dirty="0"/>
              <a:t>Limitations:</a:t>
            </a:r>
          </a:p>
          <a:p>
            <a:pPr marL="1143000" lvl="2" indent="-228600">
              <a:spcBef>
                <a:spcPts val="600"/>
              </a:spcBef>
              <a:defRPr sz="2200"/>
            </a:pPr>
            <a:r>
              <a:rPr dirty="0"/>
              <a:t>Patient’s weight in kilograms needed</a:t>
            </a:r>
            <a:endParaRPr sz="2100" dirty="0"/>
          </a:p>
          <a:p>
            <a:pPr marL="1143000" lvl="2" indent="-228600">
              <a:spcBef>
                <a:spcPts val="600"/>
              </a:spcBef>
              <a:defRPr sz="2200"/>
            </a:pPr>
            <a:r>
              <a:rPr dirty="0"/>
              <a:t>Does not consider alterations in distribution, metabolism, and elimination</a:t>
            </a:r>
            <a:endParaRPr sz="2100" dirty="0"/>
          </a:p>
          <a:p>
            <a:pPr marL="1143000" lvl="2" indent="-228600">
              <a:spcBef>
                <a:spcPts val="600"/>
              </a:spcBef>
              <a:defRPr sz="2200"/>
            </a:pPr>
            <a:r>
              <a:rPr dirty="0"/>
              <a:t>Some basis on the patient’s ideal body weight</a:t>
            </a:r>
          </a:p>
        </p:txBody>
      </p:sp>
      <p:pic>
        <p:nvPicPr>
          <p:cNvPr id="2" name="Picture 1">
            <a:extLst>
              <a:ext uri="{FF2B5EF4-FFF2-40B4-BE49-F238E27FC236}">
                <a16:creationId xmlns:a16="http://schemas.microsoft.com/office/drawing/2014/main" id="{7822CAF2-9241-C81C-C4DE-B24F7B5EE930}"/>
              </a:ext>
            </a:extLst>
          </p:cNvPr>
          <p:cNvPicPr>
            <a:picLocks noChangeAspect="1"/>
          </p:cNvPicPr>
          <p:nvPr/>
        </p:nvPicPr>
        <p:blipFill rotWithShape="1">
          <a:blip r:embed="rId3"/>
          <a:srcRect t="23046" b="14971"/>
          <a:stretch/>
        </p:blipFill>
        <p:spPr>
          <a:xfrm>
            <a:off x="6640027" y="2372181"/>
            <a:ext cx="2269629" cy="1080939"/>
          </a:xfrm>
          <a:prstGeom prst="rect">
            <a:avLst/>
          </a:prstGeom>
        </p:spPr>
      </p:pic>
      <p:pic>
        <p:nvPicPr>
          <p:cNvPr id="3" name="Picture 2">
            <a:extLst>
              <a:ext uri="{FF2B5EF4-FFF2-40B4-BE49-F238E27FC236}">
                <a16:creationId xmlns:a16="http://schemas.microsoft.com/office/drawing/2014/main" id="{F28512DF-1D3B-1AE7-0D6B-E194E9356649}"/>
              </a:ext>
            </a:extLst>
          </p:cNvPr>
          <p:cNvPicPr>
            <a:picLocks noChangeAspect="1"/>
          </p:cNvPicPr>
          <p:nvPr/>
        </p:nvPicPr>
        <p:blipFill>
          <a:blip r:embed="rId4"/>
          <a:stretch>
            <a:fillRect/>
          </a:stretch>
        </p:blipFill>
        <p:spPr>
          <a:xfrm>
            <a:off x="5959366" y="3686019"/>
            <a:ext cx="2950290" cy="27881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2" name="Rectangle 6"/>
          <p:cNvSpPr txBox="1">
            <a:spLocks noGrp="1"/>
          </p:cNvSpPr>
          <p:nvPr>
            <p:ph type="title"/>
          </p:nvPr>
        </p:nvSpPr>
        <p:spPr>
          <a:prstGeom prst="rect">
            <a:avLst/>
          </a:prstGeom>
        </p:spPr>
        <p:txBody>
          <a:bodyPr/>
          <a:lstStyle>
            <a:lvl1pPr defTabSz="685800">
              <a:defRPr sz="3000"/>
            </a:lvl1pPr>
          </a:lstStyle>
          <a:p>
            <a:r>
              <a:rPr dirty="0"/>
              <a:t>Factors Affecting Response to Medications</a:t>
            </a:r>
          </a:p>
        </p:txBody>
      </p:sp>
      <p:sp>
        <p:nvSpPr>
          <p:cNvPr id="343" name="Rectangle 7"/>
          <p:cNvSpPr txBox="1">
            <a:spLocks noGrp="1"/>
          </p:cNvSpPr>
          <p:nvPr>
            <p:ph idx="1"/>
          </p:nvPr>
        </p:nvSpPr>
        <p:spPr>
          <a:xfrm>
            <a:off x="533400" y="2336873"/>
            <a:ext cx="3770587" cy="3599316"/>
          </a:xfrm>
          <a:prstGeom prst="rect">
            <a:avLst/>
          </a:prstGeom>
        </p:spPr>
        <p:txBody>
          <a:bodyPr>
            <a:normAutofit fontScale="92500" lnSpcReduction="10000"/>
          </a:bodyPr>
          <a:lstStyle/>
          <a:p>
            <a:r>
              <a:rPr dirty="0"/>
              <a:t>Environment</a:t>
            </a:r>
          </a:p>
          <a:p>
            <a:pPr marL="800100" lvl="1" indent="-342900">
              <a:spcBef>
                <a:spcPts val="700"/>
              </a:spcBef>
              <a:buFont typeface="Lucida Grande"/>
              <a:defRPr sz="2400"/>
            </a:pPr>
            <a:r>
              <a:rPr dirty="0"/>
              <a:t>Hyperthermia</a:t>
            </a:r>
          </a:p>
          <a:p>
            <a:pPr marL="1143000" lvl="2" indent="-228600">
              <a:spcBef>
                <a:spcPts val="600"/>
              </a:spcBef>
              <a:defRPr sz="2200"/>
            </a:pPr>
            <a:r>
              <a:rPr dirty="0"/>
              <a:t>May increase metabolism of drugs</a:t>
            </a:r>
            <a:endParaRPr sz="2100" dirty="0"/>
          </a:p>
          <a:p>
            <a:pPr marL="1143000" lvl="2" indent="-228600">
              <a:spcBef>
                <a:spcPts val="600"/>
              </a:spcBef>
              <a:defRPr sz="2200"/>
            </a:pPr>
            <a:r>
              <a:rPr dirty="0"/>
              <a:t>May reduce amount of drug returned to circulation</a:t>
            </a:r>
            <a:endParaRPr sz="2100" dirty="0"/>
          </a:p>
          <a:p>
            <a:pPr marL="800100" lvl="1" indent="-342900">
              <a:spcBef>
                <a:spcPts val="700"/>
              </a:spcBef>
              <a:buFont typeface="Lucida Grande"/>
              <a:defRPr sz="2400"/>
            </a:pPr>
            <a:r>
              <a:rPr dirty="0"/>
              <a:t>Hypothermia</a:t>
            </a:r>
          </a:p>
          <a:p>
            <a:pPr marL="1143000" lvl="2" indent="-228600">
              <a:spcBef>
                <a:spcPts val="600"/>
              </a:spcBef>
              <a:defRPr sz="2200"/>
            </a:pPr>
            <a:r>
              <a:rPr dirty="0"/>
              <a:t>Impairs effectiveness of medications used in traditional cardiac life support</a:t>
            </a:r>
          </a:p>
        </p:txBody>
      </p:sp>
      <p:pic>
        <p:nvPicPr>
          <p:cNvPr id="2" name="Picture 1">
            <a:extLst>
              <a:ext uri="{FF2B5EF4-FFF2-40B4-BE49-F238E27FC236}">
                <a16:creationId xmlns:a16="http://schemas.microsoft.com/office/drawing/2014/main" id="{A8F93514-AFE6-9EF4-3182-D10419E02E18}"/>
              </a:ext>
            </a:extLst>
          </p:cNvPr>
          <p:cNvPicPr>
            <a:picLocks noChangeAspect="1"/>
          </p:cNvPicPr>
          <p:nvPr/>
        </p:nvPicPr>
        <p:blipFill>
          <a:blip r:embed="rId3"/>
          <a:stretch>
            <a:fillRect/>
          </a:stretch>
        </p:blipFill>
        <p:spPr>
          <a:xfrm>
            <a:off x="4303987" y="2151993"/>
            <a:ext cx="4572000" cy="4572000"/>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7" name="Rectangle 6"/>
          <p:cNvSpPr txBox="1">
            <a:spLocks noGrp="1"/>
          </p:cNvSpPr>
          <p:nvPr>
            <p:ph type="title"/>
          </p:nvPr>
        </p:nvSpPr>
        <p:spPr>
          <a:prstGeom prst="rect">
            <a:avLst/>
          </a:prstGeom>
        </p:spPr>
        <p:txBody>
          <a:bodyPr/>
          <a:lstStyle>
            <a:lvl1pPr defTabSz="685800">
              <a:defRPr sz="3000"/>
            </a:lvl1pPr>
          </a:lstStyle>
          <a:p>
            <a:r>
              <a:rPr dirty="0"/>
              <a:t>Factors Affecting Response to Medications</a:t>
            </a:r>
          </a:p>
        </p:txBody>
      </p:sp>
      <p:sp>
        <p:nvSpPr>
          <p:cNvPr id="348" name="Rectangle 7"/>
          <p:cNvSpPr txBox="1">
            <a:spLocks noGrp="1"/>
          </p:cNvSpPr>
          <p:nvPr>
            <p:ph idx="1"/>
          </p:nvPr>
        </p:nvSpPr>
        <p:spPr>
          <a:prstGeom prst="rect">
            <a:avLst/>
          </a:prstGeom>
        </p:spPr>
        <p:txBody>
          <a:bodyPr>
            <a:normAutofit/>
          </a:bodyPr>
          <a:lstStyle/>
          <a:p>
            <a:r>
              <a:rPr dirty="0"/>
              <a:t>Genetic factors</a:t>
            </a:r>
          </a:p>
          <a:p>
            <a:pPr marL="800100" lvl="1" indent="-342900">
              <a:spcBef>
                <a:spcPts val="700"/>
              </a:spcBef>
              <a:buFont typeface="Lucida Grande"/>
              <a:defRPr sz="2400"/>
            </a:pPr>
            <a:r>
              <a:rPr dirty="0"/>
              <a:t>Be careful when administering medications to patients with genetic disorders.</a:t>
            </a:r>
          </a:p>
          <a:p>
            <a:pPr marL="1143000" lvl="2" indent="-228600">
              <a:spcBef>
                <a:spcPts val="600"/>
              </a:spcBef>
              <a:defRPr sz="2200"/>
            </a:pPr>
            <a:r>
              <a:rPr dirty="0"/>
              <a:t>Primary pulmonary hypertension</a:t>
            </a:r>
            <a:endParaRPr sz="2100" dirty="0"/>
          </a:p>
          <a:p>
            <a:pPr marL="1143000" lvl="2" indent="-228600">
              <a:spcBef>
                <a:spcPts val="600"/>
              </a:spcBef>
              <a:defRPr sz="2200"/>
            </a:pPr>
            <a:r>
              <a:rPr dirty="0"/>
              <a:t>Sickle cell disease</a:t>
            </a:r>
            <a:endParaRPr sz="2100" dirty="0"/>
          </a:p>
          <a:p>
            <a:pPr marL="1143000" lvl="2" indent="-228600">
              <a:spcBef>
                <a:spcPts val="600"/>
              </a:spcBef>
              <a:defRPr sz="2200"/>
            </a:pPr>
            <a:r>
              <a:rPr dirty="0"/>
              <a:t>Glucose-6-phosphate dehydrogenase deficiency</a:t>
            </a:r>
            <a:endParaRPr sz="2100" dirty="0"/>
          </a:p>
          <a:p>
            <a:pPr marL="800100" lvl="1" indent="-342900">
              <a:spcBef>
                <a:spcPts val="700"/>
              </a:spcBef>
              <a:buFont typeface="Lucida Grande"/>
              <a:defRPr sz="2400"/>
            </a:pPr>
            <a:r>
              <a:rPr dirty="0"/>
              <a:t>Patients and family are good sources of information.</a:t>
            </a:r>
          </a:p>
        </p:txBody>
      </p:sp>
      <p:grpSp>
        <p:nvGrpSpPr>
          <p:cNvPr id="4" name="Group 3">
            <a:extLst>
              <a:ext uri="{FF2B5EF4-FFF2-40B4-BE49-F238E27FC236}">
                <a16:creationId xmlns:a16="http://schemas.microsoft.com/office/drawing/2014/main" id="{486040FD-F185-5EA5-480D-144FC4CF0552}"/>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54807254-8F90-6515-38A7-B3FF398F9B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A4DB6660-71FF-A546-B22F-0EA18027EF57}"/>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2" name="Rectangle 6"/>
          <p:cNvSpPr txBox="1">
            <a:spLocks noGrp="1"/>
          </p:cNvSpPr>
          <p:nvPr>
            <p:ph type="title"/>
          </p:nvPr>
        </p:nvSpPr>
        <p:spPr>
          <a:prstGeom prst="rect">
            <a:avLst/>
          </a:prstGeom>
        </p:spPr>
        <p:txBody>
          <a:bodyPr/>
          <a:lstStyle>
            <a:lvl1pPr defTabSz="685800">
              <a:defRPr sz="3000"/>
            </a:lvl1pPr>
          </a:lstStyle>
          <a:p>
            <a:r>
              <a:rPr dirty="0"/>
              <a:t>Factors Affecting Response to Medications</a:t>
            </a:r>
          </a:p>
        </p:txBody>
      </p:sp>
      <p:sp>
        <p:nvSpPr>
          <p:cNvPr id="353" name="Rectangle 7"/>
          <p:cNvSpPr txBox="1">
            <a:spLocks noGrp="1"/>
          </p:cNvSpPr>
          <p:nvPr>
            <p:ph idx="1"/>
          </p:nvPr>
        </p:nvSpPr>
        <p:spPr>
          <a:prstGeom prst="rect">
            <a:avLst/>
          </a:prstGeom>
        </p:spPr>
        <p:txBody>
          <a:bodyPr>
            <a:normAutofit fontScale="92500" lnSpcReduction="10000"/>
          </a:bodyPr>
          <a:lstStyle/>
          <a:p>
            <a:r>
              <a:rPr dirty="0"/>
              <a:t>Pregnancy</a:t>
            </a:r>
          </a:p>
          <a:p>
            <a:pPr marL="800100" lvl="1" indent="-342900">
              <a:spcBef>
                <a:spcPts val="700"/>
              </a:spcBef>
              <a:buFont typeface="Lucida Grande"/>
              <a:defRPr sz="2400"/>
            </a:pPr>
            <a:r>
              <a:rPr dirty="0"/>
              <a:t>Changes can affect absorption, distribution, or elimination of medications.</a:t>
            </a:r>
          </a:p>
          <a:p>
            <a:pPr marL="1143000" lvl="2" indent="-228600">
              <a:spcBef>
                <a:spcPts val="600"/>
              </a:spcBef>
              <a:defRPr sz="2200"/>
            </a:pPr>
            <a:r>
              <a:rPr dirty="0"/>
              <a:t>Increased cardiac output, intravascular volume, respiratory tidal volume, minute volumes, renal blood flow, and urinary elimination</a:t>
            </a:r>
            <a:endParaRPr sz="2100" dirty="0"/>
          </a:p>
          <a:p>
            <a:pPr marL="1143000" lvl="2" indent="-228600">
              <a:spcBef>
                <a:spcPts val="600"/>
              </a:spcBef>
              <a:defRPr sz="2200"/>
            </a:pPr>
            <a:r>
              <a:rPr dirty="0"/>
              <a:t>Decreased hematocrit, inspiratory/expiratory reserve volumes, and gastrointestinal motility</a:t>
            </a:r>
            <a:endParaRPr sz="2100" dirty="0"/>
          </a:p>
          <a:p>
            <a:pPr marL="1143000" lvl="2" indent="-228600">
              <a:spcBef>
                <a:spcPts val="600"/>
              </a:spcBef>
              <a:defRPr sz="2200"/>
            </a:pPr>
            <a:r>
              <a:rPr dirty="0"/>
              <a:t>Change in endocrine glands</a:t>
            </a:r>
            <a:endParaRPr sz="2100" dirty="0"/>
          </a:p>
          <a:p>
            <a:pPr marL="800100" lvl="1" indent="-342900">
              <a:spcBef>
                <a:spcPts val="700"/>
              </a:spcBef>
              <a:buFont typeface="Lucida Grande"/>
              <a:defRPr sz="2500"/>
            </a:pPr>
            <a:r>
              <a:rPr dirty="0"/>
              <a:t>Need to consider the effect of the medication on the fetus.</a:t>
            </a:r>
          </a:p>
        </p:txBody>
      </p:sp>
      <p:pic>
        <p:nvPicPr>
          <p:cNvPr id="2" name="Picture 1">
            <a:extLst>
              <a:ext uri="{FF2B5EF4-FFF2-40B4-BE49-F238E27FC236}">
                <a16:creationId xmlns:a16="http://schemas.microsoft.com/office/drawing/2014/main" id="{D412EC4B-4E67-2B25-3B0F-97E02FEAF125}"/>
              </a:ext>
            </a:extLst>
          </p:cNvPr>
          <p:cNvPicPr>
            <a:picLocks noChangeAspect="1"/>
          </p:cNvPicPr>
          <p:nvPr/>
        </p:nvPicPr>
        <p:blipFill>
          <a:blip r:embed="rId3"/>
          <a:stretch>
            <a:fillRect/>
          </a:stretch>
        </p:blipFill>
        <p:spPr>
          <a:xfrm>
            <a:off x="531639" y="2336873"/>
            <a:ext cx="8127734" cy="3767899"/>
          </a:xfrm>
          <a:prstGeom prst="rect">
            <a:avLst/>
          </a:prstGeom>
        </p:spPr>
      </p:pic>
      <p:grpSp>
        <p:nvGrpSpPr>
          <p:cNvPr id="5" name="Group 4">
            <a:extLst>
              <a:ext uri="{FF2B5EF4-FFF2-40B4-BE49-F238E27FC236}">
                <a16:creationId xmlns:a16="http://schemas.microsoft.com/office/drawing/2014/main" id="{3D1844A7-258A-DE6E-1E42-C8652D357ED3}"/>
              </a:ext>
            </a:extLst>
          </p:cNvPr>
          <p:cNvGrpSpPr/>
          <p:nvPr/>
        </p:nvGrpSpPr>
        <p:grpSpPr>
          <a:xfrm>
            <a:off x="4720010" y="5235924"/>
            <a:ext cx="4232202" cy="1519677"/>
            <a:chOff x="4720010" y="5235924"/>
            <a:chExt cx="4232202" cy="1519677"/>
          </a:xfrm>
        </p:grpSpPr>
        <p:pic>
          <p:nvPicPr>
            <p:cNvPr id="6" name="Graphic 5" descr="Bubbles with solid fill">
              <a:extLst>
                <a:ext uri="{FF2B5EF4-FFF2-40B4-BE49-F238E27FC236}">
                  <a16:creationId xmlns:a16="http://schemas.microsoft.com/office/drawing/2014/main" id="{567C9F01-92F1-0413-2ED1-11D89DDE5DC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51683" y="5235924"/>
              <a:ext cx="1400529" cy="1400529"/>
            </a:xfrm>
            <a:prstGeom prst="rect">
              <a:avLst/>
            </a:prstGeom>
          </p:spPr>
        </p:pic>
        <p:sp>
          <p:nvSpPr>
            <p:cNvPr id="7" name="Rectangle 6">
              <a:extLst>
                <a:ext uri="{FF2B5EF4-FFF2-40B4-BE49-F238E27FC236}">
                  <a16:creationId xmlns:a16="http://schemas.microsoft.com/office/drawing/2014/main" id="{6D0C6B40-DD57-3819-63D8-26F2E8660B69}"/>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7" name="Rectangle 7"/>
          <p:cNvSpPr txBox="1">
            <a:spLocks noGrp="1"/>
          </p:cNvSpPr>
          <p:nvPr>
            <p:ph type="title"/>
          </p:nvPr>
        </p:nvSpPr>
        <p:spPr>
          <a:prstGeom prst="rect">
            <a:avLst/>
          </a:prstGeom>
        </p:spPr>
        <p:txBody>
          <a:bodyPr/>
          <a:lstStyle/>
          <a:p>
            <a:pPr defTabSz="685800">
              <a:defRPr sz="3000"/>
            </a:pPr>
            <a:r>
              <a:rPr dirty="0"/>
              <a:t>Factors Affecting Response to Medications </a:t>
            </a:r>
            <a:r>
              <a:rPr sz="2100" dirty="0"/>
              <a:t>(1 of 2)</a:t>
            </a:r>
          </a:p>
        </p:txBody>
      </p:sp>
      <p:pic>
        <p:nvPicPr>
          <p:cNvPr id="358" name="Picture 4" descr="Picture 4"/>
          <p:cNvPicPr>
            <a:picLocks noChangeAspect="1"/>
          </p:cNvPicPr>
          <p:nvPr/>
        </p:nvPicPr>
        <p:blipFill>
          <a:blip r:embed="rId3"/>
          <a:stretch>
            <a:fillRect/>
          </a:stretch>
        </p:blipFill>
        <p:spPr>
          <a:xfrm>
            <a:off x="628845" y="2101703"/>
            <a:ext cx="6820933" cy="4534750"/>
          </a:xfrm>
          <a:prstGeom prst="rect">
            <a:avLst/>
          </a:prstGeom>
          <a:ln w="12700">
            <a:miter lim="400000"/>
          </a:ln>
        </p:spPr>
      </p:pic>
      <p:grpSp>
        <p:nvGrpSpPr>
          <p:cNvPr id="4" name="Group 3">
            <a:extLst>
              <a:ext uri="{FF2B5EF4-FFF2-40B4-BE49-F238E27FC236}">
                <a16:creationId xmlns:a16="http://schemas.microsoft.com/office/drawing/2014/main" id="{1E04A3ED-D4DB-E13C-4C11-F3CE7C2AAD72}"/>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D64DAE88-1BB5-51C8-5571-5673304AF91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58027E8A-C631-059A-728D-9F730DA81D90}"/>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solidFill>
                    <a:schemeClr val="bg1"/>
                  </a:solidFill>
                </a:rPr>
                <a:t>Outside my bubble. Please read up!</a:t>
              </a:r>
            </a:p>
          </p:txBody>
        </p:sp>
      </p:gr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2" name="Rectangle 7"/>
          <p:cNvSpPr txBox="1">
            <a:spLocks noGrp="1"/>
          </p:cNvSpPr>
          <p:nvPr>
            <p:ph type="title"/>
          </p:nvPr>
        </p:nvSpPr>
        <p:spPr>
          <a:prstGeom prst="rect">
            <a:avLst/>
          </a:prstGeom>
        </p:spPr>
        <p:txBody>
          <a:bodyPr/>
          <a:lstStyle/>
          <a:p>
            <a:pPr defTabSz="685800">
              <a:defRPr sz="3000"/>
            </a:pPr>
            <a:r>
              <a:rPr dirty="0"/>
              <a:t>Factors Affecting Response to Medications </a:t>
            </a:r>
            <a:r>
              <a:rPr sz="2100" dirty="0"/>
              <a:t>(2 of 2)</a:t>
            </a:r>
          </a:p>
        </p:txBody>
      </p:sp>
      <p:pic>
        <p:nvPicPr>
          <p:cNvPr id="363" name="Picture 2" descr="Picture 2"/>
          <p:cNvPicPr>
            <a:picLocks noChangeAspect="1"/>
          </p:cNvPicPr>
          <p:nvPr/>
        </p:nvPicPr>
        <p:blipFill>
          <a:blip r:embed="rId3"/>
          <a:stretch>
            <a:fillRect/>
          </a:stretch>
        </p:blipFill>
        <p:spPr>
          <a:xfrm>
            <a:off x="400471" y="2056338"/>
            <a:ext cx="8047039" cy="3879850"/>
          </a:xfrm>
          <a:prstGeom prst="rect">
            <a:avLst/>
          </a:prstGeom>
          <a:ln w="12700">
            <a:miter lim="400000"/>
          </a:ln>
        </p:spPr>
      </p:pic>
      <p:grpSp>
        <p:nvGrpSpPr>
          <p:cNvPr id="4" name="Group 3">
            <a:extLst>
              <a:ext uri="{FF2B5EF4-FFF2-40B4-BE49-F238E27FC236}">
                <a16:creationId xmlns:a16="http://schemas.microsoft.com/office/drawing/2014/main" id="{B67DF83E-9A36-F0CF-6179-4BB3EE3D8758}"/>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217E2913-819D-DE51-A23B-BC0B553E061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E4D46A85-DA58-5CEC-9B82-89D622B8A65E}"/>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7" name="Rectangle 6"/>
          <p:cNvSpPr txBox="1">
            <a:spLocks noGrp="1"/>
          </p:cNvSpPr>
          <p:nvPr>
            <p:ph type="title"/>
          </p:nvPr>
        </p:nvSpPr>
        <p:spPr>
          <a:prstGeom prst="rect">
            <a:avLst/>
          </a:prstGeom>
        </p:spPr>
        <p:txBody>
          <a:bodyPr/>
          <a:lstStyle>
            <a:lvl1pPr defTabSz="685800">
              <a:defRPr sz="3000"/>
            </a:lvl1pPr>
          </a:lstStyle>
          <a:p>
            <a:r>
              <a:rPr dirty="0"/>
              <a:t>Factors Affecting Response to Medications</a:t>
            </a:r>
          </a:p>
        </p:txBody>
      </p:sp>
      <p:sp>
        <p:nvSpPr>
          <p:cNvPr id="368" name="Rectangle 7"/>
          <p:cNvSpPr txBox="1">
            <a:spLocks noGrp="1"/>
          </p:cNvSpPr>
          <p:nvPr>
            <p:ph idx="1"/>
          </p:nvPr>
        </p:nvSpPr>
        <p:spPr>
          <a:prstGeom prst="rect">
            <a:avLst/>
          </a:prstGeom>
        </p:spPr>
        <p:txBody>
          <a:bodyPr/>
          <a:lstStyle/>
          <a:p>
            <a:r>
              <a:rPr dirty="0"/>
              <a:t>Psychosocial factors</a:t>
            </a:r>
          </a:p>
          <a:p>
            <a:pPr marL="800100" lvl="1" indent="-342900">
              <a:spcBef>
                <a:spcPts val="700"/>
              </a:spcBef>
              <a:buFont typeface="Lucida Grande"/>
              <a:defRPr sz="2400"/>
            </a:pPr>
            <a:r>
              <a:rPr dirty="0"/>
              <a:t>Pain, anxiety, and discomfort can vary among individual patients.</a:t>
            </a:r>
          </a:p>
          <a:p>
            <a:pPr marL="800100" lvl="1" indent="-342900">
              <a:spcBef>
                <a:spcPts val="700"/>
              </a:spcBef>
              <a:buFont typeface="Lucida Grande"/>
              <a:defRPr sz="2400"/>
            </a:pPr>
            <a:r>
              <a:rPr dirty="0"/>
              <a:t>Be alert for verbal and nonverbal cues.</a:t>
            </a:r>
          </a:p>
          <a:p>
            <a:pPr marL="800100" lvl="1" indent="-342900">
              <a:spcBef>
                <a:spcPts val="700"/>
              </a:spcBef>
              <a:buFont typeface="Lucida Grande"/>
              <a:defRPr sz="2400"/>
            </a:pPr>
            <a:r>
              <a:rPr dirty="0"/>
              <a:t>Medication administration is complicated by the </a:t>
            </a:r>
            <a:r>
              <a:rPr dirty="0">
                <a:highlight>
                  <a:srgbClr val="008080"/>
                </a:highlight>
              </a:rPr>
              <a:t>placebo effect.	</a:t>
            </a:r>
          </a:p>
        </p:txBody>
      </p:sp>
      <p:grpSp>
        <p:nvGrpSpPr>
          <p:cNvPr id="4" name="Group 3">
            <a:extLst>
              <a:ext uri="{FF2B5EF4-FFF2-40B4-BE49-F238E27FC236}">
                <a16:creationId xmlns:a16="http://schemas.microsoft.com/office/drawing/2014/main" id="{BCE80434-C2DA-94A8-2280-CF65D9709154}"/>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478A7142-D40B-FC56-FBC5-64B27A23D0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46D10856-43AD-EA76-F727-8A81531D4D0F}"/>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2" name="Rectangle 6"/>
          <p:cNvSpPr txBox="1">
            <a:spLocks noGrp="1"/>
          </p:cNvSpPr>
          <p:nvPr>
            <p:ph type="title"/>
          </p:nvPr>
        </p:nvSpPr>
        <p:spPr>
          <a:prstGeom prst="rect">
            <a:avLst/>
          </a:prstGeom>
        </p:spPr>
        <p:txBody>
          <a:bodyPr>
            <a:normAutofit fontScale="90000"/>
          </a:bodyPr>
          <a:lstStyle>
            <a:lvl1pPr defTabSz="905255">
              <a:defRPr sz="3959"/>
            </a:lvl1pPr>
          </a:lstStyle>
          <a:p>
            <a:r>
              <a:rPr dirty="0"/>
              <a:t>Types of Medication Responses</a:t>
            </a:r>
          </a:p>
        </p:txBody>
      </p:sp>
      <p:sp>
        <p:nvSpPr>
          <p:cNvPr id="373" name="Rectangle 7"/>
          <p:cNvSpPr txBox="1">
            <a:spLocks noGrp="1"/>
          </p:cNvSpPr>
          <p:nvPr>
            <p:ph idx="1"/>
          </p:nvPr>
        </p:nvSpPr>
        <p:spPr>
          <a:prstGeom prst="rect">
            <a:avLst/>
          </a:prstGeom>
        </p:spPr>
        <p:txBody>
          <a:bodyPr/>
          <a:lstStyle/>
          <a:p>
            <a:r>
              <a:rPr dirty="0">
                <a:highlight>
                  <a:srgbClr val="008080"/>
                </a:highlight>
              </a:rPr>
              <a:t>Therapeutic (desired) effects</a:t>
            </a:r>
          </a:p>
          <a:p>
            <a:pPr marL="800100" lvl="1" indent="-342900">
              <a:spcBef>
                <a:spcPts val="700"/>
              </a:spcBef>
              <a:buFont typeface="Lucida Grande"/>
              <a:defRPr sz="2400"/>
            </a:pPr>
            <a:r>
              <a:rPr dirty="0"/>
              <a:t>Medication is selected based on the patient’s i</a:t>
            </a:r>
            <a:r>
              <a:rPr sz="2200" dirty="0"/>
              <a:t>llness, injury, complaint, signs, and symptoms.</a:t>
            </a:r>
          </a:p>
          <a:p>
            <a:pPr marL="800100" lvl="1" indent="-342900">
              <a:spcBef>
                <a:spcPts val="700"/>
              </a:spcBef>
              <a:buFont typeface="Lucida Grande"/>
              <a:defRPr sz="2400"/>
            </a:pPr>
            <a:r>
              <a:rPr dirty="0"/>
              <a:t>The condition should match the use/indication listed on the medication profile.</a:t>
            </a:r>
          </a:p>
        </p:txBody>
      </p:sp>
      <p:grpSp>
        <p:nvGrpSpPr>
          <p:cNvPr id="4" name="Group 3">
            <a:extLst>
              <a:ext uri="{FF2B5EF4-FFF2-40B4-BE49-F238E27FC236}">
                <a16:creationId xmlns:a16="http://schemas.microsoft.com/office/drawing/2014/main" id="{E1CE4311-5E07-96EF-9EE1-972334D6DA3D}"/>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D06F337F-B3C5-4154-4651-F1B0E58B82D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0339329F-0DF3-78CB-BC2E-549F6B0FA46D}"/>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7" name="Rectangle 6"/>
          <p:cNvSpPr txBox="1">
            <a:spLocks noGrp="1"/>
          </p:cNvSpPr>
          <p:nvPr>
            <p:ph type="title"/>
          </p:nvPr>
        </p:nvSpPr>
        <p:spPr>
          <a:prstGeom prst="rect">
            <a:avLst/>
          </a:prstGeom>
        </p:spPr>
        <p:txBody>
          <a:bodyPr>
            <a:normAutofit fontScale="90000"/>
          </a:bodyPr>
          <a:lstStyle>
            <a:lvl1pPr defTabSz="905255">
              <a:defRPr sz="3959"/>
            </a:lvl1pPr>
          </a:lstStyle>
          <a:p>
            <a:r>
              <a:rPr dirty="0"/>
              <a:t>Types of Medication Responses</a:t>
            </a:r>
          </a:p>
        </p:txBody>
      </p:sp>
      <p:sp>
        <p:nvSpPr>
          <p:cNvPr id="378" name="Rectangle 7"/>
          <p:cNvSpPr txBox="1">
            <a:spLocks noGrp="1"/>
          </p:cNvSpPr>
          <p:nvPr>
            <p:ph idx="1"/>
          </p:nvPr>
        </p:nvSpPr>
        <p:spPr>
          <a:prstGeom prst="rect">
            <a:avLst/>
          </a:prstGeom>
        </p:spPr>
        <p:txBody>
          <a:bodyPr/>
          <a:lstStyle/>
          <a:p>
            <a:r>
              <a:rPr dirty="0"/>
              <a:t>Therapeutic (desired) effects (cont’d)</a:t>
            </a:r>
          </a:p>
          <a:p>
            <a:pPr marL="800100" lvl="1" indent="-342900">
              <a:spcBef>
                <a:spcPts val="700"/>
              </a:spcBef>
              <a:buFont typeface="Lucida Grande"/>
              <a:defRPr sz="2400"/>
            </a:pPr>
            <a:r>
              <a:rPr dirty="0"/>
              <a:t>Medication is administered in a dose intended to produce a desired clinical response.</a:t>
            </a:r>
          </a:p>
          <a:p>
            <a:pPr marL="1143000" lvl="2" indent="-228600">
              <a:spcBef>
                <a:spcPts val="600"/>
              </a:spcBef>
              <a:defRPr sz="2200"/>
            </a:pPr>
            <a:r>
              <a:rPr dirty="0"/>
              <a:t>Some require repeated dosing.</a:t>
            </a:r>
            <a:endParaRPr sz="2100" dirty="0"/>
          </a:p>
          <a:p>
            <a:pPr marL="1143000" lvl="2" indent="-228600">
              <a:spcBef>
                <a:spcPts val="600"/>
              </a:spcBef>
              <a:defRPr sz="2200"/>
            </a:pPr>
            <a:r>
              <a:rPr dirty="0"/>
              <a:t>These are capable of demonstrating cumulative action.</a:t>
            </a:r>
          </a:p>
        </p:txBody>
      </p:sp>
      <p:grpSp>
        <p:nvGrpSpPr>
          <p:cNvPr id="4" name="Group 3">
            <a:extLst>
              <a:ext uri="{FF2B5EF4-FFF2-40B4-BE49-F238E27FC236}">
                <a16:creationId xmlns:a16="http://schemas.microsoft.com/office/drawing/2014/main" id="{0B92CF27-2D74-8689-E246-2F344EBEABFD}"/>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D13CA94E-167E-EFDA-5042-691A34337AA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3B13F1B3-B153-91C5-272B-E1C4C27B93D6}"/>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2" name="Rectangle 6"/>
          <p:cNvSpPr txBox="1">
            <a:spLocks noGrp="1"/>
          </p:cNvSpPr>
          <p:nvPr>
            <p:ph type="title"/>
          </p:nvPr>
        </p:nvSpPr>
        <p:spPr>
          <a:prstGeom prst="rect">
            <a:avLst/>
          </a:prstGeom>
        </p:spPr>
        <p:txBody>
          <a:bodyPr>
            <a:normAutofit fontScale="90000"/>
          </a:bodyPr>
          <a:lstStyle>
            <a:lvl1pPr defTabSz="905255">
              <a:defRPr sz="3959"/>
            </a:lvl1pPr>
          </a:lstStyle>
          <a:p>
            <a:r>
              <a:rPr dirty="0"/>
              <a:t>Types of Medication Responses</a:t>
            </a:r>
          </a:p>
        </p:txBody>
      </p:sp>
      <p:sp>
        <p:nvSpPr>
          <p:cNvPr id="383" name="Rectangle 7"/>
          <p:cNvSpPr txBox="1">
            <a:spLocks noGrp="1"/>
          </p:cNvSpPr>
          <p:nvPr>
            <p:ph idx="1"/>
          </p:nvPr>
        </p:nvSpPr>
        <p:spPr>
          <a:prstGeom prst="rect">
            <a:avLst/>
          </a:prstGeom>
        </p:spPr>
        <p:txBody>
          <a:bodyPr/>
          <a:lstStyle/>
          <a:p>
            <a:r>
              <a:rPr dirty="0">
                <a:highlight>
                  <a:srgbClr val="008080"/>
                </a:highlight>
              </a:rPr>
              <a:t>Adverse medication effects</a:t>
            </a:r>
          </a:p>
          <a:p>
            <a:pPr marL="800100" lvl="1" indent="-342900">
              <a:spcBef>
                <a:spcPts val="700"/>
              </a:spcBef>
              <a:buFont typeface="Lucida Grande"/>
              <a:defRPr sz="2400"/>
            </a:pPr>
            <a:r>
              <a:rPr dirty="0"/>
              <a:t>Clinical changes that are not desired and cause harm or discomfort to the patient</a:t>
            </a:r>
          </a:p>
          <a:p>
            <a:pPr marL="800100" lvl="1" indent="-342900">
              <a:spcBef>
                <a:spcPts val="700"/>
              </a:spcBef>
              <a:buFont typeface="Lucida Grande"/>
              <a:defRPr sz="2400"/>
            </a:pPr>
            <a:r>
              <a:rPr dirty="0"/>
              <a:t>Consider in relation to the patient’s condition</a:t>
            </a:r>
          </a:p>
          <a:p>
            <a:pPr marL="1143000" lvl="2" indent="-228600">
              <a:spcBef>
                <a:spcPts val="600"/>
              </a:spcBef>
              <a:defRPr sz="2200"/>
            </a:pPr>
            <a:r>
              <a:rPr dirty="0"/>
              <a:t>Patients with chronic medical conditions are more susceptible.</a:t>
            </a:r>
            <a:endParaRPr sz="2100" dirty="0"/>
          </a:p>
          <a:p>
            <a:pPr marL="1143000" lvl="2" indent="-228600">
              <a:spcBef>
                <a:spcPts val="600"/>
              </a:spcBef>
              <a:defRPr sz="2200"/>
            </a:pPr>
            <a:r>
              <a:rPr dirty="0"/>
              <a:t>Patients may be unable to tolerate even mild adverse effects.</a:t>
            </a:r>
          </a:p>
        </p:txBody>
      </p:sp>
      <p:grpSp>
        <p:nvGrpSpPr>
          <p:cNvPr id="4" name="Group 3">
            <a:extLst>
              <a:ext uri="{FF2B5EF4-FFF2-40B4-BE49-F238E27FC236}">
                <a16:creationId xmlns:a16="http://schemas.microsoft.com/office/drawing/2014/main" id="{932B0973-F352-A71B-B243-C8DFF3180B90}"/>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781D62E9-3B57-36FA-5F40-BD639EEF1D8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F6CD87C5-521D-348B-BA4C-DF30B151BBBD}"/>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7" name="Rectangle 6"/>
          <p:cNvSpPr txBox="1">
            <a:spLocks noGrp="1"/>
          </p:cNvSpPr>
          <p:nvPr>
            <p:ph type="title"/>
          </p:nvPr>
        </p:nvSpPr>
        <p:spPr>
          <a:prstGeom prst="rect">
            <a:avLst/>
          </a:prstGeom>
        </p:spPr>
        <p:txBody>
          <a:bodyPr>
            <a:normAutofit fontScale="90000"/>
          </a:bodyPr>
          <a:lstStyle>
            <a:lvl1pPr defTabSz="905255">
              <a:defRPr sz="3959"/>
            </a:lvl1pPr>
          </a:lstStyle>
          <a:p>
            <a:r>
              <a:rPr dirty="0"/>
              <a:t>Types of Medication Responses</a:t>
            </a:r>
          </a:p>
        </p:txBody>
      </p:sp>
      <p:sp>
        <p:nvSpPr>
          <p:cNvPr id="388" name="Rectangle 7"/>
          <p:cNvSpPr txBox="1">
            <a:spLocks noGrp="1"/>
          </p:cNvSpPr>
          <p:nvPr>
            <p:ph idx="1"/>
          </p:nvPr>
        </p:nvSpPr>
        <p:spPr>
          <a:prstGeom prst="rect">
            <a:avLst/>
          </a:prstGeom>
        </p:spPr>
        <p:txBody>
          <a:bodyPr/>
          <a:lstStyle/>
          <a:p>
            <a:r>
              <a:rPr dirty="0"/>
              <a:t>Adverse medication effects (cont’d)</a:t>
            </a:r>
          </a:p>
          <a:p>
            <a:pPr marL="800100" lvl="1" indent="-342900">
              <a:spcBef>
                <a:spcPts val="700"/>
              </a:spcBef>
              <a:buFont typeface="Lucida Grande"/>
              <a:defRPr sz="2400"/>
            </a:pPr>
            <a:r>
              <a:rPr dirty="0"/>
              <a:t>May range in severity</a:t>
            </a:r>
          </a:p>
          <a:p>
            <a:pPr marL="800100" lvl="1" indent="-342900">
              <a:spcBef>
                <a:spcPts val="700"/>
              </a:spcBef>
              <a:buFont typeface="Lucida Grande"/>
              <a:defRPr sz="2400"/>
            </a:pPr>
            <a:r>
              <a:rPr dirty="0">
                <a:highlight>
                  <a:srgbClr val="008080"/>
                </a:highlight>
              </a:rPr>
              <a:t>Side effects</a:t>
            </a:r>
            <a:r>
              <a:rPr dirty="0"/>
              <a:t> can be desirable in certain situations and harmful in others</a:t>
            </a:r>
          </a:p>
          <a:p>
            <a:pPr marL="800100" lvl="1" indent="-342900">
              <a:spcBef>
                <a:spcPts val="700"/>
              </a:spcBef>
              <a:buFont typeface="Lucida Grande"/>
              <a:defRPr sz="2400"/>
            </a:pPr>
            <a:r>
              <a:rPr dirty="0"/>
              <a:t>Can be completely unexpected </a:t>
            </a:r>
          </a:p>
          <a:p>
            <a:pPr marL="1143000" lvl="2" indent="-228600">
              <a:spcBef>
                <a:spcPts val="600"/>
              </a:spcBef>
              <a:defRPr sz="2200"/>
            </a:pPr>
            <a:r>
              <a:rPr dirty="0"/>
              <a:t>Idiosyncratic medication reactions</a:t>
            </a:r>
          </a:p>
        </p:txBody>
      </p:sp>
      <p:grpSp>
        <p:nvGrpSpPr>
          <p:cNvPr id="4" name="Group 3">
            <a:extLst>
              <a:ext uri="{FF2B5EF4-FFF2-40B4-BE49-F238E27FC236}">
                <a16:creationId xmlns:a16="http://schemas.microsoft.com/office/drawing/2014/main" id="{7E034F78-2360-9716-3C22-9E1CF380B681}"/>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E7D7C92D-4F5D-8A96-AA44-A4A8DAF0FEB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E0741585-D535-C11D-FDA8-CC69541E3564}"/>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2" name="Rectangle 6"/>
          <p:cNvSpPr txBox="1">
            <a:spLocks noGrp="1"/>
          </p:cNvSpPr>
          <p:nvPr>
            <p:ph type="title"/>
          </p:nvPr>
        </p:nvSpPr>
        <p:spPr>
          <a:prstGeom prst="rect">
            <a:avLst/>
          </a:prstGeom>
        </p:spPr>
        <p:txBody>
          <a:bodyPr>
            <a:normAutofit fontScale="90000"/>
          </a:bodyPr>
          <a:lstStyle>
            <a:lvl1pPr defTabSz="905255">
              <a:defRPr sz="3959"/>
            </a:lvl1pPr>
          </a:lstStyle>
          <a:p>
            <a:r>
              <a:rPr dirty="0"/>
              <a:t>Types of Medication Responses</a:t>
            </a:r>
          </a:p>
        </p:txBody>
      </p:sp>
      <p:sp>
        <p:nvSpPr>
          <p:cNvPr id="393" name="Rectangle 7"/>
          <p:cNvSpPr txBox="1">
            <a:spLocks noGrp="1"/>
          </p:cNvSpPr>
          <p:nvPr>
            <p:ph idx="1"/>
          </p:nvPr>
        </p:nvSpPr>
        <p:spPr>
          <a:prstGeom prst="rect">
            <a:avLst/>
          </a:prstGeom>
        </p:spPr>
        <p:txBody>
          <a:bodyPr/>
          <a:lstStyle/>
          <a:p>
            <a:r>
              <a:rPr dirty="0"/>
              <a:t>Therapeutic index</a:t>
            </a:r>
          </a:p>
          <a:p>
            <a:pPr marL="800100" lvl="1" indent="-342900">
              <a:spcBef>
                <a:spcPts val="700"/>
              </a:spcBef>
              <a:buFont typeface="Lucida Grande"/>
              <a:defRPr sz="2400"/>
            </a:pPr>
            <a:r>
              <a:rPr dirty="0">
                <a:highlight>
                  <a:srgbClr val="008080"/>
                </a:highlight>
              </a:rPr>
              <a:t>Median lethal dose (LD50): </a:t>
            </a:r>
            <a:r>
              <a:rPr dirty="0"/>
              <a:t>dose that causes death in 50% of animals tested</a:t>
            </a:r>
          </a:p>
          <a:p>
            <a:pPr marL="800100" lvl="1" indent="-342900">
              <a:spcBef>
                <a:spcPts val="700"/>
              </a:spcBef>
              <a:buFont typeface="Lucida Grande"/>
              <a:defRPr sz="2400"/>
            </a:pPr>
            <a:r>
              <a:rPr dirty="0">
                <a:highlight>
                  <a:srgbClr val="008080"/>
                </a:highlight>
              </a:rPr>
              <a:t>Median toxic dose (TD50): </a:t>
            </a:r>
            <a:r>
              <a:rPr dirty="0"/>
              <a:t>dose at or above which causes toxic effects in 50% of animals tested </a:t>
            </a:r>
          </a:p>
          <a:p>
            <a:pPr marL="800100" lvl="1" indent="-342900">
              <a:spcBef>
                <a:spcPts val="700"/>
              </a:spcBef>
              <a:buFont typeface="Lucida Grande"/>
              <a:defRPr sz="2400"/>
            </a:pPr>
            <a:r>
              <a:rPr dirty="0"/>
              <a:t>Median effective dose</a:t>
            </a:r>
          </a:p>
        </p:txBody>
      </p:sp>
      <p:grpSp>
        <p:nvGrpSpPr>
          <p:cNvPr id="4" name="Group 3">
            <a:extLst>
              <a:ext uri="{FF2B5EF4-FFF2-40B4-BE49-F238E27FC236}">
                <a16:creationId xmlns:a16="http://schemas.microsoft.com/office/drawing/2014/main" id="{8A72E040-EF3C-F801-A6F2-F5F525147604}"/>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D6BD4689-96DE-8104-D10B-181B0AD68D8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395B923B-D501-27A3-2C3D-3D576E405D84}"/>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7" name="Rectangle 6"/>
          <p:cNvSpPr txBox="1">
            <a:spLocks noGrp="1"/>
          </p:cNvSpPr>
          <p:nvPr>
            <p:ph type="title"/>
          </p:nvPr>
        </p:nvSpPr>
        <p:spPr>
          <a:prstGeom prst="rect">
            <a:avLst/>
          </a:prstGeom>
        </p:spPr>
        <p:txBody>
          <a:bodyPr>
            <a:normAutofit fontScale="90000"/>
          </a:bodyPr>
          <a:lstStyle>
            <a:lvl1pPr defTabSz="905255">
              <a:defRPr sz="3959"/>
            </a:lvl1pPr>
          </a:lstStyle>
          <a:p>
            <a:r>
              <a:rPr dirty="0"/>
              <a:t>Types of Medication Responses</a:t>
            </a:r>
          </a:p>
        </p:txBody>
      </p:sp>
      <p:sp>
        <p:nvSpPr>
          <p:cNvPr id="398" name="Rectangle 7"/>
          <p:cNvSpPr txBox="1">
            <a:spLocks noGrp="1"/>
          </p:cNvSpPr>
          <p:nvPr>
            <p:ph idx="1"/>
          </p:nvPr>
        </p:nvSpPr>
        <p:spPr>
          <a:prstGeom prst="rect">
            <a:avLst/>
          </a:prstGeom>
        </p:spPr>
        <p:txBody>
          <a:bodyPr/>
          <a:lstStyle/>
          <a:p>
            <a:r>
              <a:rPr dirty="0">
                <a:highlight>
                  <a:srgbClr val="008080"/>
                </a:highlight>
              </a:rPr>
              <a:t>Therapeutic index </a:t>
            </a:r>
            <a:r>
              <a:rPr dirty="0"/>
              <a:t>is the relationship between the median effective dose and the median lethal dose </a:t>
            </a:r>
          </a:p>
          <a:p>
            <a:pPr marL="800100" lvl="1" indent="-342900">
              <a:spcBef>
                <a:spcPts val="700"/>
              </a:spcBef>
              <a:buFont typeface="Lucida Grande"/>
              <a:defRPr sz="2400"/>
            </a:pPr>
            <a:r>
              <a:rPr dirty="0"/>
              <a:t>Large difference: The medication is safe.</a:t>
            </a:r>
          </a:p>
          <a:p>
            <a:pPr marL="800100" lvl="1" indent="-342900">
              <a:spcBef>
                <a:spcPts val="700"/>
              </a:spcBef>
              <a:buFont typeface="Lucida Grande"/>
              <a:defRPr sz="2400"/>
            </a:pPr>
            <a:r>
              <a:rPr dirty="0"/>
              <a:t>Small difference: The patient needs to be monitored.</a:t>
            </a:r>
          </a:p>
        </p:txBody>
      </p:sp>
      <p:grpSp>
        <p:nvGrpSpPr>
          <p:cNvPr id="4" name="Group 3">
            <a:extLst>
              <a:ext uri="{FF2B5EF4-FFF2-40B4-BE49-F238E27FC236}">
                <a16:creationId xmlns:a16="http://schemas.microsoft.com/office/drawing/2014/main" id="{EF942783-3768-C9CF-716C-392C09CB8038}"/>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DAAFEF56-3718-E1A6-08E2-685707BD38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BC5E2DFB-1E52-250D-CCDD-7C0700C2969B}"/>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2" name="Rectangle 6"/>
          <p:cNvSpPr txBox="1">
            <a:spLocks noGrp="1"/>
          </p:cNvSpPr>
          <p:nvPr>
            <p:ph type="title"/>
          </p:nvPr>
        </p:nvSpPr>
        <p:spPr>
          <a:prstGeom prst="rect">
            <a:avLst/>
          </a:prstGeom>
        </p:spPr>
        <p:txBody>
          <a:bodyPr>
            <a:normAutofit fontScale="90000"/>
          </a:bodyPr>
          <a:lstStyle>
            <a:lvl1pPr defTabSz="905255">
              <a:defRPr sz="3959"/>
            </a:lvl1pPr>
          </a:lstStyle>
          <a:p>
            <a:r>
              <a:rPr dirty="0"/>
              <a:t>Types of Medication Responses</a:t>
            </a:r>
          </a:p>
        </p:txBody>
      </p:sp>
      <p:sp>
        <p:nvSpPr>
          <p:cNvPr id="403" name="Rectangle 7"/>
          <p:cNvSpPr txBox="1">
            <a:spLocks noGrp="1"/>
          </p:cNvSpPr>
          <p:nvPr>
            <p:ph idx="1"/>
          </p:nvPr>
        </p:nvSpPr>
        <p:spPr>
          <a:prstGeom prst="rect">
            <a:avLst/>
          </a:prstGeom>
        </p:spPr>
        <p:txBody>
          <a:bodyPr/>
          <a:lstStyle/>
          <a:p>
            <a:r>
              <a:rPr dirty="0"/>
              <a:t>Immune-mediated response</a:t>
            </a:r>
          </a:p>
          <a:p>
            <a:pPr marL="800100" lvl="1" indent="-342900">
              <a:spcBef>
                <a:spcPts val="700"/>
              </a:spcBef>
              <a:buFont typeface="Lucida Grande"/>
              <a:defRPr sz="2400"/>
            </a:pPr>
            <a:r>
              <a:rPr dirty="0"/>
              <a:t>Genetically predisposed patients have an initial exposure/sensitization to an allergen.</a:t>
            </a:r>
          </a:p>
          <a:p>
            <a:pPr marL="800100" lvl="1" indent="-342900">
              <a:spcBef>
                <a:spcPts val="700"/>
              </a:spcBef>
              <a:buFont typeface="Lucida Grande"/>
              <a:defRPr sz="2400"/>
            </a:pPr>
            <a:r>
              <a:rPr dirty="0"/>
              <a:t>Medication sensitivity may occur following the first exposure to a medication or substance.</a:t>
            </a:r>
          </a:p>
          <a:p>
            <a:pPr marL="1143000" lvl="2" indent="-228600">
              <a:spcBef>
                <a:spcPts val="600"/>
              </a:spcBef>
              <a:defRPr sz="2200"/>
            </a:pPr>
            <a:r>
              <a:rPr dirty="0"/>
              <a:t>Avoid administering medications to patients who have had a serious reaction to the medication.</a:t>
            </a:r>
            <a:r>
              <a:rPr sz="2100" dirty="0"/>
              <a:t>		</a:t>
            </a:r>
          </a:p>
        </p:txBody>
      </p:sp>
      <p:grpSp>
        <p:nvGrpSpPr>
          <p:cNvPr id="4" name="Group 3">
            <a:extLst>
              <a:ext uri="{FF2B5EF4-FFF2-40B4-BE49-F238E27FC236}">
                <a16:creationId xmlns:a16="http://schemas.microsoft.com/office/drawing/2014/main" id="{DADB02F7-CF30-4078-E4EB-E383B662D90E}"/>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4A687C97-B60D-339A-2752-C099B495AC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6F1DE6FE-0624-9868-DDDB-8510DCB8B500}"/>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7" name="Rectangle 6"/>
          <p:cNvSpPr txBox="1">
            <a:spLocks noGrp="1"/>
          </p:cNvSpPr>
          <p:nvPr>
            <p:ph type="title"/>
          </p:nvPr>
        </p:nvSpPr>
        <p:spPr>
          <a:prstGeom prst="rect">
            <a:avLst/>
          </a:prstGeom>
        </p:spPr>
        <p:txBody>
          <a:bodyPr>
            <a:normAutofit fontScale="90000"/>
          </a:bodyPr>
          <a:lstStyle>
            <a:lvl1pPr defTabSz="905255">
              <a:defRPr sz="3959"/>
            </a:lvl1pPr>
          </a:lstStyle>
          <a:p>
            <a:r>
              <a:rPr dirty="0"/>
              <a:t>Types of Medication Responses</a:t>
            </a:r>
          </a:p>
        </p:txBody>
      </p:sp>
      <p:sp>
        <p:nvSpPr>
          <p:cNvPr id="408" name="Rectangle 7"/>
          <p:cNvSpPr txBox="1">
            <a:spLocks noGrp="1"/>
          </p:cNvSpPr>
          <p:nvPr>
            <p:ph idx="1"/>
          </p:nvPr>
        </p:nvSpPr>
        <p:spPr>
          <a:prstGeom prst="rect">
            <a:avLst/>
          </a:prstGeom>
        </p:spPr>
        <p:txBody>
          <a:bodyPr/>
          <a:lstStyle/>
          <a:p>
            <a:r>
              <a:rPr dirty="0"/>
              <a:t>Medication tolerance</a:t>
            </a:r>
          </a:p>
          <a:p>
            <a:pPr marL="800100" lvl="1" indent="-342900">
              <a:spcBef>
                <a:spcPts val="700"/>
              </a:spcBef>
              <a:buFont typeface="Lucida Grande"/>
              <a:defRPr sz="2400"/>
            </a:pPr>
            <a:r>
              <a:rPr dirty="0"/>
              <a:t>Certain medications have a decreased efficacy when taken repeatedly.</a:t>
            </a:r>
          </a:p>
          <a:p>
            <a:pPr marL="800100" lvl="1" indent="-342900">
              <a:spcBef>
                <a:spcPts val="700"/>
              </a:spcBef>
              <a:buFont typeface="Lucida Grande"/>
              <a:defRPr sz="2400"/>
            </a:pPr>
            <a:r>
              <a:rPr dirty="0"/>
              <a:t>Tolerance results from down-regulation.</a:t>
            </a:r>
          </a:p>
          <a:p>
            <a:pPr marL="1143000" lvl="2" indent="-228600">
              <a:spcBef>
                <a:spcPts val="600"/>
              </a:spcBef>
              <a:defRPr sz="2200"/>
            </a:pPr>
            <a:r>
              <a:rPr dirty="0"/>
              <a:t>Reduces available cell receptors for a particular medication</a:t>
            </a:r>
          </a:p>
        </p:txBody>
      </p:sp>
      <p:grpSp>
        <p:nvGrpSpPr>
          <p:cNvPr id="4" name="Group 3">
            <a:extLst>
              <a:ext uri="{FF2B5EF4-FFF2-40B4-BE49-F238E27FC236}">
                <a16:creationId xmlns:a16="http://schemas.microsoft.com/office/drawing/2014/main" id="{8C893A64-F593-221C-D964-FBC1D5A69982}"/>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7667B9F0-FB1C-1476-1D34-8AB2A161696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6B4DFF38-2090-A71B-09AB-9E3721CB25A6}"/>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2" name="Rectangle 6"/>
          <p:cNvSpPr txBox="1">
            <a:spLocks noGrp="1"/>
          </p:cNvSpPr>
          <p:nvPr>
            <p:ph type="title"/>
          </p:nvPr>
        </p:nvSpPr>
        <p:spPr>
          <a:prstGeom prst="rect">
            <a:avLst/>
          </a:prstGeom>
        </p:spPr>
        <p:txBody>
          <a:bodyPr>
            <a:normAutofit fontScale="90000"/>
          </a:bodyPr>
          <a:lstStyle>
            <a:lvl1pPr defTabSz="905255">
              <a:defRPr sz="3959"/>
            </a:lvl1pPr>
          </a:lstStyle>
          <a:p>
            <a:r>
              <a:rPr dirty="0"/>
              <a:t>Types of Medication Responses</a:t>
            </a:r>
          </a:p>
        </p:txBody>
      </p:sp>
      <p:sp>
        <p:nvSpPr>
          <p:cNvPr id="413" name="Rectangle 7"/>
          <p:cNvSpPr txBox="1">
            <a:spLocks noGrp="1"/>
          </p:cNvSpPr>
          <p:nvPr>
            <p:ph idx="1"/>
          </p:nvPr>
        </p:nvSpPr>
        <p:spPr>
          <a:prstGeom prst="rect">
            <a:avLst/>
          </a:prstGeom>
        </p:spPr>
        <p:txBody>
          <a:bodyPr/>
          <a:lstStyle/>
          <a:p>
            <a:r>
              <a:rPr dirty="0"/>
              <a:t>Medication tolerance (cont’d)</a:t>
            </a:r>
          </a:p>
          <a:p>
            <a:pPr marL="800100" lvl="1" indent="-342900">
              <a:spcBef>
                <a:spcPts val="700"/>
              </a:spcBef>
              <a:buFont typeface="Lucida Grande"/>
              <a:defRPr sz="2400"/>
            </a:pPr>
            <a:r>
              <a:rPr dirty="0">
                <a:highlight>
                  <a:srgbClr val="008080"/>
                </a:highlight>
              </a:rPr>
              <a:t>Cross tolerance</a:t>
            </a:r>
            <a:r>
              <a:rPr dirty="0"/>
              <a:t>: Repeated exposure within a particular class has the potential to cause a tolerance to the class.</a:t>
            </a:r>
          </a:p>
          <a:p>
            <a:pPr marL="800100" lvl="1" indent="-342900">
              <a:spcBef>
                <a:spcPts val="700"/>
              </a:spcBef>
              <a:buFont typeface="Lucida Grande"/>
              <a:defRPr sz="2400"/>
            </a:pPr>
            <a:r>
              <a:rPr dirty="0">
                <a:highlight>
                  <a:srgbClr val="008080"/>
                </a:highlight>
              </a:rPr>
              <a:t>Tachyphylaxis</a:t>
            </a:r>
            <a:r>
              <a:rPr dirty="0"/>
              <a:t>: Repeated doses within a short time rapidly causes tolerance.</a:t>
            </a:r>
          </a:p>
        </p:txBody>
      </p:sp>
      <p:grpSp>
        <p:nvGrpSpPr>
          <p:cNvPr id="4" name="Group 3">
            <a:extLst>
              <a:ext uri="{FF2B5EF4-FFF2-40B4-BE49-F238E27FC236}">
                <a16:creationId xmlns:a16="http://schemas.microsoft.com/office/drawing/2014/main" id="{2109AE19-DB4C-C012-F4A6-F96DC5B49BAC}"/>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FCECB016-DBA7-5FC1-1593-EDC2F3817F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F430D22F-D71C-61F0-94E8-4A074EF74E55}"/>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7" name="Rectangle 6"/>
          <p:cNvSpPr txBox="1">
            <a:spLocks noGrp="1"/>
          </p:cNvSpPr>
          <p:nvPr>
            <p:ph type="title"/>
          </p:nvPr>
        </p:nvSpPr>
        <p:spPr>
          <a:prstGeom prst="rect">
            <a:avLst/>
          </a:prstGeom>
        </p:spPr>
        <p:txBody>
          <a:bodyPr>
            <a:normAutofit fontScale="90000"/>
          </a:bodyPr>
          <a:lstStyle>
            <a:lvl1pPr defTabSz="905255">
              <a:defRPr sz="3959"/>
            </a:lvl1pPr>
          </a:lstStyle>
          <a:p>
            <a:r>
              <a:rPr dirty="0"/>
              <a:t>Types of Medication Responses</a:t>
            </a:r>
          </a:p>
        </p:txBody>
      </p:sp>
      <p:sp>
        <p:nvSpPr>
          <p:cNvPr id="418" name="Rectangle 7"/>
          <p:cNvSpPr txBox="1">
            <a:spLocks noGrp="1"/>
          </p:cNvSpPr>
          <p:nvPr>
            <p:ph idx="1"/>
          </p:nvPr>
        </p:nvSpPr>
        <p:spPr>
          <a:prstGeom prst="rect">
            <a:avLst/>
          </a:prstGeom>
        </p:spPr>
        <p:txBody>
          <a:bodyPr/>
          <a:lstStyle/>
          <a:p>
            <a:r>
              <a:rPr dirty="0"/>
              <a:t>Medication abuse and dependence</a:t>
            </a:r>
          </a:p>
          <a:p>
            <a:pPr marL="800100" lvl="1" indent="-342900">
              <a:spcBef>
                <a:spcPts val="700"/>
              </a:spcBef>
              <a:buFont typeface="Lucida Grande"/>
              <a:defRPr sz="2400"/>
            </a:pPr>
            <a:r>
              <a:rPr dirty="0"/>
              <a:t>The following are prone to misuse and abuse:</a:t>
            </a:r>
          </a:p>
          <a:p>
            <a:pPr marL="1143000" lvl="2" indent="-228600">
              <a:spcBef>
                <a:spcPts val="600"/>
              </a:spcBef>
              <a:defRPr sz="2200"/>
            </a:pPr>
            <a:r>
              <a:rPr dirty="0"/>
              <a:t>Stimulants</a:t>
            </a:r>
            <a:endParaRPr sz="2100" dirty="0"/>
          </a:p>
          <a:p>
            <a:pPr marL="1143000" lvl="2" indent="-228600">
              <a:spcBef>
                <a:spcPts val="600"/>
              </a:spcBef>
              <a:defRPr sz="2200"/>
            </a:pPr>
            <a:r>
              <a:rPr dirty="0"/>
              <a:t>Depressants</a:t>
            </a:r>
            <a:endParaRPr sz="2100" dirty="0"/>
          </a:p>
          <a:p>
            <a:pPr marL="800100" lvl="1" indent="-342900">
              <a:spcBef>
                <a:spcPts val="700"/>
              </a:spcBef>
              <a:buFont typeface="Lucida Grande"/>
              <a:defRPr sz="2400"/>
            </a:pPr>
            <a:r>
              <a:rPr dirty="0"/>
              <a:t>Repeated exposure can cause habituation.</a:t>
            </a:r>
          </a:p>
          <a:p>
            <a:pPr marL="800100" lvl="1" indent="-342900">
              <a:spcBef>
                <a:spcPts val="700"/>
              </a:spcBef>
              <a:buFont typeface="Lucida Grande"/>
              <a:defRPr sz="2400"/>
            </a:pPr>
            <a:r>
              <a:rPr dirty="0"/>
              <a:t>Prolonged or significant exposure can cause dependence.</a:t>
            </a:r>
          </a:p>
        </p:txBody>
      </p:sp>
      <p:grpSp>
        <p:nvGrpSpPr>
          <p:cNvPr id="4" name="Group 3">
            <a:extLst>
              <a:ext uri="{FF2B5EF4-FFF2-40B4-BE49-F238E27FC236}">
                <a16:creationId xmlns:a16="http://schemas.microsoft.com/office/drawing/2014/main" id="{F30D6DEA-B544-B04C-571C-35694745C443}"/>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962EC23E-D53C-9B47-4B6D-2E0560735DA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97AE800E-623C-C376-3908-2444D8E27790}"/>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2" name="Rectangle 6"/>
          <p:cNvSpPr txBox="1">
            <a:spLocks noGrp="1"/>
          </p:cNvSpPr>
          <p:nvPr>
            <p:ph type="title"/>
          </p:nvPr>
        </p:nvSpPr>
        <p:spPr>
          <a:prstGeom prst="rect">
            <a:avLst/>
          </a:prstGeom>
        </p:spPr>
        <p:txBody>
          <a:bodyPr>
            <a:normAutofit fontScale="90000"/>
          </a:bodyPr>
          <a:lstStyle>
            <a:lvl1pPr defTabSz="905255">
              <a:defRPr sz="3959"/>
            </a:lvl1pPr>
          </a:lstStyle>
          <a:p>
            <a:r>
              <a:rPr dirty="0"/>
              <a:t>Types of Medication Responses</a:t>
            </a:r>
          </a:p>
        </p:txBody>
      </p:sp>
      <p:sp>
        <p:nvSpPr>
          <p:cNvPr id="423" name="Rectangle 7"/>
          <p:cNvSpPr txBox="1">
            <a:spLocks noGrp="1"/>
          </p:cNvSpPr>
          <p:nvPr>
            <p:ph idx="1"/>
          </p:nvPr>
        </p:nvSpPr>
        <p:spPr>
          <a:prstGeom prst="rect">
            <a:avLst/>
          </a:prstGeom>
        </p:spPr>
        <p:txBody>
          <a:bodyPr/>
          <a:lstStyle/>
          <a:p>
            <a:r>
              <a:rPr dirty="0"/>
              <a:t>Medication interactions</a:t>
            </a:r>
          </a:p>
          <a:p>
            <a:pPr marL="800100" lvl="1" indent="-342900">
              <a:spcBef>
                <a:spcPts val="700"/>
              </a:spcBef>
              <a:buFont typeface="Lucida Grande"/>
              <a:defRPr sz="2400"/>
            </a:pPr>
            <a:r>
              <a:rPr dirty="0"/>
              <a:t>Medication interference is undesirable medication interactions.</a:t>
            </a:r>
          </a:p>
          <a:p>
            <a:pPr marL="800100" lvl="1" indent="-342900">
              <a:spcBef>
                <a:spcPts val="700"/>
              </a:spcBef>
              <a:buFont typeface="Lucida Grande"/>
              <a:defRPr sz="2400"/>
            </a:pPr>
            <a:r>
              <a:rPr dirty="0"/>
              <a:t>A major concern is incompatibility during administration.</a:t>
            </a:r>
          </a:p>
          <a:p>
            <a:pPr marL="800100" lvl="1" indent="-342900">
              <a:spcBef>
                <a:spcPts val="700"/>
              </a:spcBef>
              <a:buFont typeface="Lucida Grande"/>
              <a:defRPr sz="2400"/>
            </a:pPr>
            <a:r>
              <a:rPr dirty="0"/>
              <a:t>Medication may increase, decrease, or alter the effect of another medication.</a:t>
            </a:r>
          </a:p>
        </p:txBody>
      </p:sp>
      <p:grpSp>
        <p:nvGrpSpPr>
          <p:cNvPr id="4" name="Group 3">
            <a:extLst>
              <a:ext uri="{FF2B5EF4-FFF2-40B4-BE49-F238E27FC236}">
                <a16:creationId xmlns:a16="http://schemas.microsoft.com/office/drawing/2014/main" id="{A95A17A8-E379-3FA8-BC1E-07F25C69027A}"/>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0D5E05B2-4503-2519-4784-61F7FBAECD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DD7E2D8F-D0A2-7249-6F86-33F4C26252CA}"/>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7" name="Rectangle 6"/>
          <p:cNvSpPr txBox="1">
            <a:spLocks noGrp="1"/>
          </p:cNvSpPr>
          <p:nvPr>
            <p:ph type="title"/>
          </p:nvPr>
        </p:nvSpPr>
        <p:spPr>
          <a:prstGeom prst="rect">
            <a:avLst/>
          </a:prstGeom>
        </p:spPr>
        <p:txBody>
          <a:bodyPr/>
          <a:lstStyle/>
          <a:p>
            <a:r>
              <a:rPr dirty="0"/>
              <a:t>Principles of Pharmacokinetics</a:t>
            </a:r>
          </a:p>
        </p:txBody>
      </p:sp>
      <p:sp>
        <p:nvSpPr>
          <p:cNvPr id="428" name="Rectangle 7"/>
          <p:cNvSpPr txBox="1">
            <a:spLocks noGrp="1"/>
          </p:cNvSpPr>
          <p:nvPr>
            <p:ph idx="1"/>
          </p:nvPr>
        </p:nvSpPr>
        <p:spPr>
          <a:prstGeom prst="rect">
            <a:avLst/>
          </a:prstGeom>
        </p:spPr>
        <p:txBody>
          <a:bodyPr/>
          <a:lstStyle/>
          <a:p>
            <a:r>
              <a:rPr dirty="0"/>
              <a:t>As a medication is administered, the body begins removing it.</a:t>
            </a:r>
          </a:p>
          <a:p>
            <a:pPr marL="800100" lvl="1" indent="-342900">
              <a:spcBef>
                <a:spcPts val="700"/>
              </a:spcBef>
              <a:buFont typeface="Lucida Grande"/>
              <a:defRPr sz="2400"/>
            </a:pPr>
            <a:r>
              <a:rPr dirty="0"/>
              <a:t>Duration and effectiveness are determined by: </a:t>
            </a:r>
          </a:p>
          <a:p>
            <a:pPr marL="1143000" lvl="2" indent="-228600">
              <a:spcBef>
                <a:spcPts val="600"/>
              </a:spcBef>
              <a:defRPr sz="2200"/>
            </a:pPr>
            <a:r>
              <a:rPr dirty="0"/>
              <a:t>Dose</a:t>
            </a:r>
            <a:endParaRPr sz="2100" dirty="0"/>
          </a:p>
          <a:p>
            <a:pPr marL="1143000" lvl="2" indent="-228600">
              <a:spcBef>
                <a:spcPts val="600"/>
              </a:spcBef>
              <a:defRPr sz="2200"/>
            </a:pPr>
            <a:r>
              <a:rPr dirty="0"/>
              <a:t>Route of administration</a:t>
            </a:r>
            <a:endParaRPr sz="2100" dirty="0"/>
          </a:p>
          <a:p>
            <a:pPr marL="1143000" lvl="2" indent="-228600">
              <a:spcBef>
                <a:spcPts val="600"/>
              </a:spcBef>
              <a:defRPr sz="2200"/>
            </a:pPr>
            <a:r>
              <a:rPr dirty="0"/>
              <a:t>Clinical status of the patient</a:t>
            </a:r>
          </a:p>
        </p:txBody>
      </p:sp>
      <p:grpSp>
        <p:nvGrpSpPr>
          <p:cNvPr id="4" name="Group 3">
            <a:extLst>
              <a:ext uri="{FF2B5EF4-FFF2-40B4-BE49-F238E27FC236}">
                <a16:creationId xmlns:a16="http://schemas.microsoft.com/office/drawing/2014/main" id="{48E2844C-47D3-E23C-5A58-428480EDFF0C}"/>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0929E603-433B-FDD3-9844-2B1B7D2036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50C1CB5B-8564-DC96-EEAD-B8E6B7430A76}"/>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2" name="Rectangle 6"/>
          <p:cNvSpPr txBox="1">
            <a:spLocks noGrp="1"/>
          </p:cNvSpPr>
          <p:nvPr>
            <p:ph type="title"/>
          </p:nvPr>
        </p:nvSpPr>
        <p:spPr>
          <a:prstGeom prst="rect">
            <a:avLst/>
          </a:prstGeom>
        </p:spPr>
        <p:txBody>
          <a:bodyPr/>
          <a:lstStyle/>
          <a:p>
            <a:r>
              <a:rPr dirty="0"/>
              <a:t>Principles of Pharmacokinetics</a:t>
            </a:r>
          </a:p>
        </p:txBody>
      </p:sp>
      <p:sp>
        <p:nvSpPr>
          <p:cNvPr id="433" name="Rectangle 7"/>
          <p:cNvSpPr txBox="1">
            <a:spLocks noGrp="1"/>
          </p:cNvSpPr>
          <p:nvPr>
            <p:ph idx="1"/>
          </p:nvPr>
        </p:nvSpPr>
        <p:spPr>
          <a:prstGeom prst="rect">
            <a:avLst/>
          </a:prstGeom>
        </p:spPr>
        <p:txBody>
          <a:bodyPr/>
          <a:lstStyle/>
          <a:p>
            <a:r>
              <a:rPr dirty="0"/>
              <a:t>Pharmacokinetics section of a medication profile states:</a:t>
            </a:r>
          </a:p>
          <a:p>
            <a:pPr marL="800100" lvl="1" indent="-342900">
              <a:spcBef>
                <a:spcPts val="700"/>
              </a:spcBef>
              <a:buFont typeface="Lucida Grande"/>
              <a:defRPr sz="2400"/>
            </a:pPr>
            <a:r>
              <a:rPr dirty="0">
                <a:highlight>
                  <a:srgbClr val="008080"/>
                </a:highlight>
              </a:rPr>
              <a:t>Onset</a:t>
            </a:r>
            <a:r>
              <a:rPr dirty="0"/>
              <a:t>: related to absorption and distribution</a:t>
            </a:r>
          </a:p>
          <a:p>
            <a:pPr marL="800100" lvl="1" indent="-342900">
              <a:spcBef>
                <a:spcPts val="700"/>
              </a:spcBef>
              <a:buFont typeface="Lucida Grande"/>
              <a:defRPr sz="2400"/>
            </a:pPr>
            <a:r>
              <a:rPr dirty="0">
                <a:highlight>
                  <a:srgbClr val="008080"/>
                </a:highlight>
              </a:rPr>
              <a:t>Peak</a:t>
            </a:r>
            <a:r>
              <a:rPr dirty="0"/>
              <a:t>: related to absorption and distribution</a:t>
            </a:r>
          </a:p>
          <a:p>
            <a:pPr marL="800100" lvl="1" indent="-342900">
              <a:spcBef>
                <a:spcPts val="700"/>
              </a:spcBef>
              <a:buFont typeface="Lucida Grande"/>
              <a:defRPr sz="2400"/>
            </a:pPr>
            <a:r>
              <a:rPr dirty="0">
                <a:highlight>
                  <a:srgbClr val="008080"/>
                </a:highlight>
              </a:rPr>
              <a:t>Duration</a:t>
            </a:r>
            <a:r>
              <a:rPr dirty="0"/>
              <a:t>: related to metabolism and elimination</a:t>
            </a:r>
          </a:p>
        </p:txBody>
      </p:sp>
      <p:grpSp>
        <p:nvGrpSpPr>
          <p:cNvPr id="4" name="Group 3">
            <a:extLst>
              <a:ext uri="{FF2B5EF4-FFF2-40B4-BE49-F238E27FC236}">
                <a16:creationId xmlns:a16="http://schemas.microsoft.com/office/drawing/2014/main" id="{0FCEBE9C-EFCC-51A1-8016-7FE45D98E3BA}"/>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D41B7146-EB2E-0EB6-D368-13B67B33228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1D7B6EBC-3FD3-B402-8227-C4C150583776}"/>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7" name="Rectangle 6"/>
          <p:cNvSpPr txBox="1">
            <a:spLocks noGrp="1"/>
          </p:cNvSpPr>
          <p:nvPr>
            <p:ph type="title"/>
          </p:nvPr>
        </p:nvSpPr>
        <p:spPr>
          <a:prstGeom prst="rect">
            <a:avLst/>
          </a:prstGeom>
        </p:spPr>
        <p:txBody>
          <a:bodyPr/>
          <a:lstStyle>
            <a:lvl1pPr defTabSz="786384">
              <a:defRPr sz="3440"/>
            </a:lvl1pPr>
          </a:lstStyle>
          <a:p>
            <a:r>
              <a:rPr dirty="0"/>
              <a:t>Routes of Medication Administration</a:t>
            </a:r>
          </a:p>
        </p:txBody>
      </p:sp>
      <p:sp>
        <p:nvSpPr>
          <p:cNvPr id="438" name="Rectangle 7"/>
          <p:cNvSpPr txBox="1">
            <a:spLocks noGrp="1"/>
          </p:cNvSpPr>
          <p:nvPr>
            <p:ph idx="1"/>
          </p:nvPr>
        </p:nvSpPr>
        <p:spPr>
          <a:prstGeom prst="rect">
            <a:avLst/>
          </a:prstGeom>
        </p:spPr>
        <p:txBody>
          <a:bodyPr>
            <a:normAutofit/>
          </a:bodyPr>
          <a:lstStyle/>
          <a:p>
            <a:r>
              <a:rPr dirty="0"/>
              <a:t>The route of administration must allow delivery of the appropriate amount to the correct location.</a:t>
            </a:r>
          </a:p>
          <a:p>
            <a:pPr marL="800100" lvl="1" indent="-342900">
              <a:spcBef>
                <a:spcPts val="700"/>
              </a:spcBef>
              <a:buFont typeface="Lucida Grande"/>
              <a:defRPr sz="2400"/>
            </a:pPr>
            <a:r>
              <a:rPr dirty="0"/>
              <a:t>Determined by:</a:t>
            </a:r>
          </a:p>
          <a:p>
            <a:pPr marL="1143000" lvl="2" indent="-228600">
              <a:spcBef>
                <a:spcPts val="600"/>
              </a:spcBef>
              <a:defRPr sz="2200"/>
            </a:pPr>
            <a:r>
              <a:rPr dirty="0"/>
              <a:t>Physical and chemical properties</a:t>
            </a:r>
            <a:endParaRPr sz="2100" dirty="0"/>
          </a:p>
          <a:p>
            <a:pPr marL="1143000" lvl="2" indent="-228600">
              <a:spcBef>
                <a:spcPts val="600"/>
              </a:spcBef>
              <a:defRPr sz="2200"/>
            </a:pPr>
            <a:r>
              <a:rPr dirty="0"/>
              <a:t>Routes of administration available</a:t>
            </a:r>
            <a:endParaRPr sz="2100" dirty="0"/>
          </a:p>
          <a:p>
            <a:pPr marL="1143000" lvl="2" indent="-228600">
              <a:spcBef>
                <a:spcPts val="600"/>
              </a:spcBef>
              <a:defRPr sz="2200"/>
            </a:pPr>
            <a:r>
              <a:rPr dirty="0"/>
              <a:t>How quickly effects are needed</a:t>
            </a:r>
            <a:endParaRPr sz="2100" dirty="0"/>
          </a:p>
          <a:p>
            <a:pPr marL="800100" lvl="1" indent="-342900">
              <a:spcBef>
                <a:spcPts val="700"/>
              </a:spcBef>
              <a:buFont typeface="Lucida Grande"/>
              <a:defRPr sz="2400"/>
            </a:pPr>
            <a:r>
              <a:rPr dirty="0">
                <a:highlight>
                  <a:srgbClr val="008080"/>
                </a:highlight>
              </a:rPr>
              <a:t>Bioavailability</a:t>
            </a:r>
            <a:r>
              <a:rPr dirty="0"/>
              <a:t>: percentage of unchanged medication that reaches systemic circulation</a:t>
            </a:r>
          </a:p>
          <a:p>
            <a:pPr marL="1143000" lvl="2" indent="-228600">
              <a:spcBef>
                <a:spcPts val="600"/>
              </a:spcBef>
              <a:defRPr sz="2200"/>
            </a:pPr>
            <a:r>
              <a:rPr dirty="0"/>
              <a:t>Varies by medication 			</a:t>
            </a:r>
          </a:p>
        </p:txBody>
      </p:sp>
      <p:grpSp>
        <p:nvGrpSpPr>
          <p:cNvPr id="4" name="Group 3">
            <a:extLst>
              <a:ext uri="{FF2B5EF4-FFF2-40B4-BE49-F238E27FC236}">
                <a16:creationId xmlns:a16="http://schemas.microsoft.com/office/drawing/2014/main" id="{7C04B7C2-7BA4-9B7C-3E4F-1FC1DCE2B371}"/>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4F62AFE6-A6F5-44B0-39A7-4485A88DDA2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D3E5D060-F0CD-93CC-807F-22D42A7A215E}"/>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90830-F399-0AF5-83C3-74A0E3BC8D52}"/>
              </a:ext>
            </a:extLst>
          </p:cNvPr>
          <p:cNvSpPr>
            <a:spLocks noGrp="1"/>
          </p:cNvSpPr>
          <p:nvPr>
            <p:ph type="title"/>
          </p:nvPr>
        </p:nvSpPr>
        <p:spPr/>
        <p:txBody>
          <a:bodyPr/>
          <a:lstStyle/>
          <a:p>
            <a:r>
              <a:rPr lang="en-US" dirty="0"/>
              <a:t>Routes of administration</a:t>
            </a:r>
          </a:p>
        </p:txBody>
      </p:sp>
      <p:pic>
        <p:nvPicPr>
          <p:cNvPr id="5122" name="Picture 2">
            <a:extLst>
              <a:ext uri="{FF2B5EF4-FFF2-40B4-BE49-F238E27FC236}">
                <a16:creationId xmlns:a16="http://schemas.microsoft.com/office/drawing/2014/main" id="{928222BA-3BA6-16D9-712C-8B75675ACFE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581917"/>
            <a:ext cx="9144000" cy="5143501"/>
          </a:xfrm>
          <a:prstGeom prst="rect">
            <a:avLst/>
          </a:prstGeom>
          <a:noFill/>
          <a:extLst>
            <a:ext uri="{909E8E84-426E-40DD-AFC4-6F175D3DCCD1}">
              <a14:hiddenFill xmlns:a14="http://schemas.microsoft.com/office/drawing/2010/main">
                <a:solidFill>
                  <a:srgbClr val="FFFFFF"/>
                </a:solidFill>
              </a14:hiddenFill>
            </a:ext>
          </a:extLst>
        </p:spPr>
      </p:pic>
      <p:pic>
        <p:nvPicPr>
          <p:cNvPr id="5" name="Graphic 4" descr="Bow And Arrow with solid fill">
            <a:extLst>
              <a:ext uri="{FF2B5EF4-FFF2-40B4-BE49-F238E27FC236}">
                <a16:creationId xmlns:a16="http://schemas.microsoft.com/office/drawing/2014/main" id="{65831F13-E61A-DBF8-CA35-EF95953583A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Tree>
    <p:extLst>
      <p:ext uri="{BB962C8B-B14F-4D97-AF65-F5344CB8AC3E}">
        <p14:creationId xmlns:p14="http://schemas.microsoft.com/office/powerpoint/2010/main" val="13994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8" name="Rectangle 6"/>
          <p:cNvSpPr txBox="1">
            <a:spLocks noGrp="1"/>
          </p:cNvSpPr>
          <p:nvPr>
            <p:ph type="title"/>
          </p:nvPr>
        </p:nvSpPr>
        <p:spPr>
          <a:prstGeom prst="rect">
            <a:avLst/>
          </a:prstGeom>
        </p:spPr>
        <p:txBody>
          <a:bodyPr/>
          <a:lstStyle>
            <a:lvl1pPr defTabSz="786384">
              <a:defRPr sz="3440"/>
            </a:lvl1pPr>
          </a:lstStyle>
          <a:p>
            <a:r>
              <a:rPr dirty="0"/>
              <a:t>Routes of Medication Administration</a:t>
            </a:r>
          </a:p>
        </p:txBody>
      </p:sp>
      <p:sp>
        <p:nvSpPr>
          <p:cNvPr id="459" name="Rectangle 7"/>
          <p:cNvSpPr txBox="1">
            <a:spLocks noGrp="1"/>
          </p:cNvSpPr>
          <p:nvPr>
            <p:ph idx="1"/>
          </p:nvPr>
        </p:nvSpPr>
        <p:spPr>
          <a:prstGeom prst="rect">
            <a:avLst/>
          </a:prstGeom>
        </p:spPr>
        <p:txBody>
          <a:bodyPr/>
          <a:lstStyle/>
          <a:p>
            <a:r>
              <a:rPr dirty="0"/>
              <a:t>Intravenous</a:t>
            </a:r>
          </a:p>
          <a:p>
            <a:pPr marL="800100" lvl="1" indent="-342900">
              <a:spcBef>
                <a:spcPts val="700"/>
              </a:spcBef>
              <a:buFont typeface="Lucida Grande"/>
              <a:defRPr sz="2400"/>
            </a:pPr>
            <a:r>
              <a:rPr dirty="0"/>
              <a:t>IV administration is the preferred method in the prehospital setting.</a:t>
            </a:r>
          </a:p>
          <a:p>
            <a:pPr marL="800100" lvl="1" indent="-342900">
              <a:spcBef>
                <a:spcPts val="700"/>
              </a:spcBef>
              <a:buFont typeface="Lucida Grande"/>
              <a:defRPr sz="2400"/>
            </a:pPr>
            <a:r>
              <a:rPr dirty="0"/>
              <a:t>A catheter is inserted into a peripheral or external jugular vein.</a:t>
            </a:r>
          </a:p>
          <a:p>
            <a:pPr marL="800100" lvl="1" indent="-342900">
              <a:spcBef>
                <a:spcPts val="700"/>
              </a:spcBef>
              <a:buFont typeface="Lucida Grande"/>
              <a:defRPr sz="2400"/>
            </a:pPr>
            <a:r>
              <a:rPr dirty="0"/>
              <a:t>Bioavailability is 100%. </a:t>
            </a:r>
          </a:p>
          <a:p>
            <a:pPr marL="800100" lvl="1" indent="-342900">
              <a:spcBef>
                <a:spcPts val="700"/>
              </a:spcBef>
              <a:buFont typeface="Lucida Grande"/>
              <a:defRPr sz="2400"/>
            </a:pPr>
            <a:r>
              <a:rPr dirty="0"/>
              <a:t>Onset is quick.</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2" name="Rectangle 6"/>
          <p:cNvSpPr txBox="1">
            <a:spLocks noGrp="1"/>
          </p:cNvSpPr>
          <p:nvPr>
            <p:ph type="title"/>
          </p:nvPr>
        </p:nvSpPr>
        <p:spPr>
          <a:prstGeom prst="rect">
            <a:avLst/>
          </a:prstGeom>
        </p:spPr>
        <p:txBody>
          <a:bodyPr/>
          <a:lstStyle>
            <a:lvl1pPr defTabSz="786384">
              <a:defRPr sz="3440"/>
            </a:lvl1pPr>
          </a:lstStyle>
          <a:p>
            <a:r>
              <a:rPr dirty="0"/>
              <a:t>Routes of Medication Administration</a:t>
            </a:r>
          </a:p>
        </p:txBody>
      </p:sp>
      <p:sp>
        <p:nvSpPr>
          <p:cNvPr id="443" name="Rectangle 7"/>
          <p:cNvSpPr txBox="1">
            <a:spLocks noGrp="1"/>
          </p:cNvSpPr>
          <p:nvPr>
            <p:ph type="body" sz="half" idx="4294967295"/>
          </p:nvPr>
        </p:nvSpPr>
        <p:spPr>
          <a:xfrm>
            <a:off x="409574" y="2220686"/>
            <a:ext cx="3781425" cy="4027714"/>
          </a:xfrm>
          <a:prstGeom prst="rect">
            <a:avLst/>
          </a:prstGeom>
        </p:spPr>
        <p:txBody>
          <a:bodyPr/>
          <a:lstStyle/>
          <a:p>
            <a:r>
              <a:rPr dirty="0"/>
              <a:t>Oral, orogastric, and nasogastric tube</a:t>
            </a:r>
          </a:p>
          <a:p>
            <a:pPr marL="800100" lvl="1" indent="-342900">
              <a:spcBef>
                <a:spcPts val="700"/>
              </a:spcBef>
              <a:buFont typeface="Lucida Grande"/>
              <a:defRPr sz="2400"/>
            </a:pPr>
            <a:r>
              <a:rPr dirty="0"/>
              <a:t>Patient must:</a:t>
            </a:r>
          </a:p>
          <a:p>
            <a:pPr marL="1143000" lvl="2" indent="-228600">
              <a:spcBef>
                <a:spcPts val="600"/>
              </a:spcBef>
              <a:defRPr sz="2200"/>
            </a:pPr>
            <a:r>
              <a:rPr dirty="0"/>
              <a:t>Be responsive</a:t>
            </a:r>
            <a:endParaRPr sz="2000" dirty="0"/>
          </a:p>
          <a:p>
            <a:pPr marL="1143000" lvl="2" indent="-228600">
              <a:spcBef>
                <a:spcPts val="600"/>
              </a:spcBef>
              <a:defRPr sz="2200"/>
            </a:pPr>
            <a:r>
              <a:rPr dirty="0"/>
              <a:t>Be able to swallow</a:t>
            </a:r>
            <a:endParaRPr sz="2000" dirty="0"/>
          </a:p>
          <a:p>
            <a:pPr marL="1143000" lvl="2" indent="-228600">
              <a:spcBef>
                <a:spcPts val="600"/>
              </a:spcBef>
              <a:defRPr sz="2200"/>
            </a:pPr>
            <a:r>
              <a:rPr dirty="0"/>
              <a:t>Have a nasogastric tube or orogastric tube</a:t>
            </a:r>
          </a:p>
        </p:txBody>
      </p:sp>
      <p:pic>
        <p:nvPicPr>
          <p:cNvPr id="444" name="Picture 4" descr="Picture 4"/>
          <p:cNvPicPr>
            <a:picLocks noChangeAspect="1"/>
          </p:cNvPicPr>
          <p:nvPr/>
        </p:nvPicPr>
        <p:blipFill>
          <a:blip r:embed="rId3"/>
          <a:stretch>
            <a:fillRect/>
          </a:stretch>
        </p:blipFill>
        <p:spPr>
          <a:xfrm>
            <a:off x="4572000" y="2220686"/>
            <a:ext cx="3857625" cy="3697288"/>
          </a:xfrm>
          <a:prstGeom prst="rect">
            <a:avLst/>
          </a:prstGeom>
          <a:ln w="12700">
            <a:miter lim="400000"/>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8" name="Rectangle 6"/>
          <p:cNvSpPr txBox="1">
            <a:spLocks noGrp="1"/>
          </p:cNvSpPr>
          <p:nvPr>
            <p:ph type="title"/>
          </p:nvPr>
        </p:nvSpPr>
        <p:spPr>
          <a:prstGeom prst="rect">
            <a:avLst/>
          </a:prstGeom>
        </p:spPr>
        <p:txBody>
          <a:bodyPr/>
          <a:lstStyle>
            <a:lvl1pPr defTabSz="786384">
              <a:defRPr sz="3440"/>
            </a:lvl1pPr>
          </a:lstStyle>
          <a:p>
            <a:r>
              <a:rPr dirty="0"/>
              <a:t>Routes of Medication Administration</a:t>
            </a:r>
          </a:p>
        </p:txBody>
      </p:sp>
      <p:sp>
        <p:nvSpPr>
          <p:cNvPr id="449" name="Rectangle 7"/>
          <p:cNvSpPr txBox="1">
            <a:spLocks noGrp="1"/>
          </p:cNvSpPr>
          <p:nvPr>
            <p:ph idx="1"/>
          </p:nvPr>
        </p:nvSpPr>
        <p:spPr>
          <a:prstGeom prst="rect">
            <a:avLst/>
          </a:prstGeom>
        </p:spPr>
        <p:txBody>
          <a:bodyPr/>
          <a:lstStyle/>
          <a:p>
            <a:r>
              <a:rPr dirty="0"/>
              <a:t>Endotracheal</a:t>
            </a:r>
          </a:p>
          <a:p>
            <a:pPr marL="800100" lvl="1" indent="-342900">
              <a:spcBef>
                <a:spcPts val="700"/>
              </a:spcBef>
              <a:buFont typeface="Lucida Grande"/>
              <a:defRPr sz="2400"/>
            </a:pPr>
            <a:r>
              <a:rPr dirty="0"/>
              <a:t>Not considered a reliable method</a:t>
            </a:r>
          </a:p>
          <a:p>
            <a:pPr marL="800100" lvl="1" indent="-342900">
              <a:spcBef>
                <a:spcPts val="700"/>
              </a:spcBef>
              <a:buFont typeface="Lucida Grande"/>
              <a:defRPr sz="2400"/>
            </a:pPr>
            <a:r>
              <a:rPr dirty="0"/>
              <a:t>If endotracheal medications must be given:</a:t>
            </a:r>
          </a:p>
          <a:p>
            <a:pPr marL="1143000" lvl="2" indent="-228600">
              <a:spcBef>
                <a:spcPts val="600"/>
              </a:spcBef>
              <a:defRPr sz="2200"/>
            </a:pPr>
            <a:r>
              <a:rPr dirty="0"/>
              <a:t>Administer at least 2 to 2.5 times the IV dose.</a:t>
            </a:r>
            <a:endParaRPr sz="2100" dirty="0"/>
          </a:p>
          <a:p>
            <a:pPr marL="1143000" lvl="2" indent="-228600">
              <a:spcBef>
                <a:spcPts val="600"/>
              </a:spcBef>
              <a:defRPr sz="2200"/>
            </a:pPr>
            <a:r>
              <a:rPr dirty="0"/>
              <a:t>Follow with a 5- to 10-mL flush with sterile water or normal saline. </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3" name="Rectangle 6"/>
          <p:cNvSpPr txBox="1">
            <a:spLocks noGrp="1"/>
          </p:cNvSpPr>
          <p:nvPr>
            <p:ph type="title"/>
          </p:nvPr>
        </p:nvSpPr>
        <p:spPr>
          <a:prstGeom prst="rect">
            <a:avLst/>
          </a:prstGeom>
        </p:spPr>
        <p:txBody>
          <a:bodyPr/>
          <a:lstStyle>
            <a:lvl1pPr defTabSz="786384">
              <a:defRPr sz="3440"/>
            </a:lvl1pPr>
          </a:lstStyle>
          <a:p>
            <a:r>
              <a:rPr dirty="0"/>
              <a:t>Routes of Medication Administration</a:t>
            </a:r>
          </a:p>
        </p:txBody>
      </p:sp>
      <p:sp>
        <p:nvSpPr>
          <p:cNvPr id="454" name="Rectangle 7"/>
          <p:cNvSpPr txBox="1">
            <a:spLocks noGrp="1"/>
          </p:cNvSpPr>
          <p:nvPr>
            <p:ph idx="1"/>
          </p:nvPr>
        </p:nvSpPr>
        <p:spPr>
          <a:prstGeom prst="rect">
            <a:avLst/>
          </a:prstGeom>
        </p:spPr>
        <p:txBody>
          <a:bodyPr/>
          <a:lstStyle/>
          <a:p>
            <a:r>
              <a:rPr dirty="0"/>
              <a:t>Intranasal</a:t>
            </a:r>
          </a:p>
          <a:p>
            <a:pPr marL="800100" lvl="1" indent="-342900">
              <a:spcBef>
                <a:spcPts val="700"/>
              </a:spcBef>
              <a:buFont typeface="Lucida Grande"/>
              <a:defRPr sz="2400"/>
            </a:pPr>
            <a:r>
              <a:rPr dirty="0"/>
              <a:t>Liquid medications are converted into a mist that is sprayed into one or both nostrils.</a:t>
            </a:r>
          </a:p>
          <a:p>
            <a:pPr marL="800100" lvl="1" indent="-342900">
              <a:spcBef>
                <a:spcPts val="700"/>
              </a:spcBef>
              <a:buFont typeface="Lucida Grande"/>
              <a:defRPr sz="2400"/>
            </a:pPr>
            <a:r>
              <a:rPr dirty="0"/>
              <a:t>Absorption is rapid.</a:t>
            </a:r>
          </a:p>
          <a:p>
            <a:pPr marL="800100" lvl="1" indent="-342900">
              <a:spcBef>
                <a:spcPts val="700"/>
              </a:spcBef>
              <a:buFont typeface="Lucida Grande"/>
              <a:defRPr sz="2400"/>
            </a:pPr>
            <a:r>
              <a:rPr dirty="0"/>
              <a:t>Bioavailability is close to 100%. </a:t>
            </a:r>
          </a:p>
          <a:p>
            <a:pPr marL="800100" lvl="1" indent="-342900">
              <a:spcBef>
                <a:spcPts val="700"/>
              </a:spcBef>
              <a:buFont typeface="Lucida Grande"/>
              <a:defRPr sz="2400"/>
            </a:pPr>
            <a:r>
              <a:rPr dirty="0"/>
              <a:t>There is no risk for needlestick injury.</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3" name="Rectangle 6"/>
          <p:cNvSpPr txBox="1">
            <a:spLocks noGrp="1"/>
          </p:cNvSpPr>
          <p:nvPr>
            <p:ph type="title"/>
          </p:nvPr>
        </p:nvSpPr>
        <p:spPr>
          <a:prstGeom prst="rect">
            <a:avLst/>
          </a:prstGeom>
        </p:spPr>
        <p:txBody>
          <a:bodyPr/>
          <a:lstStyle>
            <a:lvl1pPr defTabSz="786384">
              <a:defRPr sz="3440"/>
            </a:lvl1pPr>
          </a:lstStyle>
          <a:p>
            <a:r>
              <a:rPr dirty="0"/>
              <a:t>Routes of Medication Administration</a:t>
            </a:r>
          </a:p>
        </p:txBody>
      </p:sp>
      <p:sp>
        <p:nvSpPr>
          <p:cNvPr id="464" name="Rectangle 7"/>
          <p:cNvSpPr txBox="1">
            <a:spLocks noGrp="1"/>
          </p:cNvSpPr>
          <p:nvPr>
            <p:ph idx="1"/>
          </p:nvPr>
        </p:nvSpPr>
        <p:spPr>
          <a:prstGeom prst="rect">
            <a:avLst/>
          </a:prstGeom>
        </p:spPr>
        <p:txBody>
          <a:bodyPr/>
          <a:lstStyle/>
          <a:p>
            <a:r>
              <a:rPr dirty="0"/>
              <a:t>Intravenous (cont’d)</a:t>
            </a:r>
          </a:p>
          <a:p>
            <a:pPr marL="800100" lvl="1" indent="-342900">
              <a:spcBef>
                <a:spcPts val="700"/>
              </a:spcBef>
              <a:buFont typeface="Lucida Grande"/>
              <a:defRPr sz="2400"/>
            </a:pPr>
            <a:r>
              <a:rPr dirty="0"/>
              <a:t>Limitations:</a:t>
            </a:r>
          </a:p>
          <a:p>
            <a:pPr marL="1143000" lvl="2" indent="-228600">
              <a:spcBef>
                <a:spcPts val="600"/>
              </a:spcBef>
              <a:defRPr sz="2200"/>
            </a:pPr>
            <a:r>
              <a:rPr dirty="0"/>
              <a:t>Access is difficult in several groups of patients.</a:t>
            </a:r>
            <a:endParaRPr sz="2100" dirty="0"/>
          </a:p>
          <a:p>
            <a:pPr marL="1143000" lvl="2" indent="-228600">
              <a:spcBef>
                <a:spcPts val="600"/>
              </a:spcBef>
              <a:defRPr sz="2200"/>
            </a:pPr>
            <a:r>
              <a:rPr dirty="0"/>
              <a:t>The procedure may cause pain or infection and is time consuming.</a:t>
            </a:r>
            <a:endParaRPr sz="2100" dirty="0"/>
          </a:p>
          <a:p>
            <a:pPr marL="1143000" lvl="2" indent="-228600">
              <a:spcBef>
                <a:spcPts val="600"/>
              </a:spcBef>
              <a:defRPr sz="2200"/>
            </a:pPr>
            <a:r>
              <a:rPr dirty="0"/>
              <a:t>Certain classes can cause pain and tissue damage.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8" name="Rectangle 7"/>
          <p:cNvSpPr txBox="1">
            <a:spLocks noGrp="1"/>
          </p:cNvSpPr>
          <p:nvPr>
            <p:ph type="title"/>
          </p:nvPr>
        </p:nvSpPr>
        <p:spPr>
          <a:prstGeom prst="rect">
            <a:avLst/>
          </a:prstGeom>
        </p:spPr>
        <p:txBody>
          <a:bodyPr/>
          <a:lstStyle>
            <a:lvl1pPr defTabSz="786384">
              <a:defRPr sz="3440"/>
            </a:lvl1pPr>
          </a:lstStyle>
          <a:p>
            <a:r>
              <a:rPr dirty="0"/>
              <a:t>Routes of Medication Administration</a:t>
            </a:r>
          </a:p>
        </p:txBody>
      </p:sp>
      <p:sp>
        <p:nvSpPr>
          <p:cNvPr id="469" name="Rectangle 8"/>
          <p:cNvSpPr txBox="1">
            <a:spLocks noGrp="1"/>
          </p:cNvSpPr>
          <p:nvPr>
            <p:ph idx="1"/>
          </p:nvPr>
        </p:nvSpPr>
        <p:spPr>
          <a:xfrm>
            <a:off x="685800" y="2270234"/>
            <a:ext cx="4114800" cy="4130566"/>
          </a:xfrm>
          <a:prstGeom prst="rect">
            <a:avLst/>
          </a:prstGeom>
        </p:spPr>
        <p:txBody>
          <a:bodyPr/>
          <a:lstStyle/>
          <a:p>
            <a:r>
              <a:rPr dirty="0"/>
              <a:t>Intraosseous</a:t>
            </a:r>
          </a:p>
          <a:p>
            <a:pPr marL="800100" lvl="1" indent="-342900">
              <a:spcBef>
                <a:spcPts val="700"/>
              </a:spcBef>
              <a:buFont typeface="Lucida Grande"/>
              <a:defRPr sz="2400"/>
            </a:pPr>
            <a:r>
              <a:rPr dirty="0"/>
              <a:t>A needle is inserted into the bone.</a:t>
            </a:r>
          </a:p>
          <a:p>
            <a:pPr marL="800100" lvl="1" indent="-342900">
              <a:spcBef>
                <a:spcPts val="700"/>
              </a:spcBef>
              <a:buFont typeface="Lucida Grande"/>
              <a:defRPr sz="2400"/>
            </a:pPr>
            <a:r>
              <a:rPr dirty="0"/>
              <a:t>It can generally be left in place up to 24 hours.</a:t>
            </a:r>
          </a:p>
          <a:p>
            <a:pPr marL="800100" lvl="1" indent="-342900">
              <a:spcBef>
                <a:spcPts val="700"/>
              </a:spcBef>
              <a:buFont typeface="Lucida Grande"/>
              <a:defRPr sz="2400"/>
            </a:pPr>
            <a:r>
              <a:rPr dirty="0"/>
              <a:t>It is contraindicated in bones that are fractured.</a:t>
            </a:r>
          </a:p>
        </p:txBody>
      </p:sp>
      <p:pic>
        <p:nvPicPr>
          <p:cNvPr id="470" name="Picture 4" descr="Picture 4"/>
          <p:cNvPicPr>
            <a:picLocks noChangeAspect="1"/>
          </p:cNvPicPr>
          <p:nvPr/>
        </p:nvPicPr>
        <p:blipFill>
          <a:blip r:embed="rId3"/>
          <a:stretch>
            <a:fillRect/>
          </a:stretch>
        </p:blipFill>
        <p:spPr>
          <a:xfrm>
            <a:off x="5020113" y="2270234"/>
            <a:ext cx="3857625" cy="3475038"/>
          </a:xfrm>
          <a:prstGeom prst="rect">
            <a:avLst/>
          </a:prstGeom>
          <a:ln w="12700">
            <a:miter lim="400000"/>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4" name="Rectangle 6"/>
          <p:cNvSpPr txBox="1">
            <a:spLocks noGrp="1"/>
          </p:cNvSpPr>
          <p:nvPr>
            <p:ph type="title"/>
          </p:nvPr>
        </p:nvSpPr>
        <p:spPr>
          <a:prstGeom prst="rect">
            <a:avLst/>
          </a:prstGeom>
        </p:spPr>
        <p:txBody>
          <a:bodyPr/>
          <a:lstStyle>
            <a:lvl1pPr defTabSz="786384">
              <a:defRPr sz="3440"/>
            </a:lvl1pPr>
          </a:lstStyle>
          <a:p>
            <a:r>
              <a:rPr dirty="0"/>
              <a:t>Routes of Medication Administration</a:t>
            </a:r>
          </a:p>
        </p:txBody>
      </p:sp>
      <p:sp>
        <p:nvSpPr>
          <p:cNvPr id="475" name="Rectangle 7"/>
          <p:cNvSpPr txBox="1">
            <a:spLocks noGrp="1"/>
          </p:cNvSpPr>
          <p:nvPr>
            <p:ph idx="1"/>
          </p:nvPr>
        </p:nvSpPr>
        <p:spPr>
          <a:prstGeom prst="rect">
            <a:avLst/>
          </a:prstGeom>
        </p:spPr>
        <p:txBody>
          <a:bodyPr/>
          <a:lstStyle/>
          <a:p>
            <a:r>
              <a:rPr dirty="0"/>
              <a:t>Intramuscular</a:t>
            </a:r>
          </a:p>
          <a:p>
            <a:pPr marL="800100" lvl="1" indent="-342900">
              <a:spcBef>
                <a:spcPts val="700"/>
              </a:spcBef>
              <a:buFont typeface="Lucida Grande"/>
              <a:defRPr sz="2400"/>
            </a:pPr>
            <a:r>
              <a:rPr dirty="0"/>
              <a:t>Medication is injected into a large muscle.</a:t>
            </a:r>
          </a:p>
          <a:p>
            <a:pPr marL="800100" lvl="1" indent="-342900">
              <a:spcBef>
                <a:spcPts val="700"/>
              </a:spcBef>
              <a:buFont typeface="Lucida Grande"/>
              <a:defRPr sz="2400"/>
            </a:pPr>
            <a:r>
              <a:rPr dirty="0"/>
              <a:t>Bioavailability is from 75% to 100%.</a:t>
            </a:r>
          </a:p>
          <a:p>
            <a:pPr marL="800100" lvl="1" indent="-342900">
              <a:spcBef>
                <a:spcPts val="700"/>
              </a:spcBef>
              <a:buFont typeface="Lucida Grande"/>
              <a:defRPr sz="2400"/>
            </a:pPr>
            <a:r>
              <a:rPr dirty="0"/>
              <a:t>Confirm that: </a:t>
            </a:r>
          </a:p>
          <a:p>
            <a:pPr marL="1143000" lvl="2" indent="-228600">
              <a:spcBef>
                <a:spcPts val="600"/>
              </a:spcBef>
              <a:defRPr sz="2200"/>
            </a:pPr>
            <a:r>
              <a:rPr dirty="0"/>
              <a:t>The medication is appropriate for IM use.</a:t>
            </a:r>
            <a:endParaRPr sz="2100" dirty="0"/>
          </a:p>
          <a:p>
            <a:pPr marL="1143000" lvl="2" indent="-228600">
              <a:spcBef>
                <a:spcPts val="600"/>
              </a:spcBef>
              <a:defRPr sz="2200"/>
            </a:pPr>
            <a:r>
              <a:rPr dirty="0"/>
              <a:t>A particular muscle should be used.</a:t>
            </a:r>
            <a:endParaRPr sz="2100" dirty="0"/>
          </a:p>
          <a:p>
            <a:pPr marL="1143000" lvl="2" indent="-228600">
              <a:spcBef>
                <a:spcPts val="600"/>
              </a:spcBef>
              <a:defRPr sz="2200"/>
            </a:pPr>
            <a:r>
              <a:rPr dirty="0"/>
              <a:t>A particular technique for injection should be used.</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9" name="Rectangle 6"/>
          <p:cNvSpPr txBox="1">
            <a:spLocks noGrp="1"/>
          </p:cNvSpPr>
          <p:nvPr>
            <p:ph type="title"/>
          </p:nvPr>
        </p:nvSpPr>
        <p:spPr>
          <a:prstGeom prst="rect">
            <a:avLst/>
          </a:prstGeom>
        </p:spPr>
        <p:txBody>
          <a:bodyPr/>
          <a:lstStyle>
            <a:lvl1pPr defTabSz="786384">
              <a:defRPr sz="3440"/>
            </a:lvl1pPr>
          </a:lstStyle>
          <a:p>
            <a:r>
              <a:rPr dirty="0"/>
              <a:t>Routes of Medication Administration</a:t>
            </a:r>
          </a:p>
        </p:txBody>
      </p:sp>
      <p:sp>
        <p:nvSpPr>
          <p:cNvPr id="480" name="Rectangle 7"/>
          <p:cNvSpPr txBox="1">
            <a:spLocks noGrp="1"/>
          </p:cNvSpPr>
          <p:nvPr>
            <p:ph idx="1"/>
          </p:nvPr>
        </p:nvSpPr>
        <p:spPr>
          <a:prstGeom prst="rect">
            <a:avLst/>
          </a:prstGeom>
        </p:spPr>
        <p:txBody>
          <a:bodyPr/>
          <a:lstStyle/>
          <a:p>
            <a:r>
              <a:rPr dirty="0"/>
              <a:t>Subcutaneous</a:t>
            </a:r>
          </a:p>
          <a:p>
            <a:pPr marL="800100" lvl="1" indent="-342900">
              <a:spcBef>
                <a:spcPts val="700"/>
              </a:spcBef>
              <a:buFont typeface="Lucida Grande"/>
              <a:defRPr sz="2400"/>
            </a:pPr>
            <a:r>
              <a:rPr dirty="0"/>
              <a:t>Medication is injected into subcutaneous tissue site.</a:t>
            </a:r>
          </a:p>
          <a:p>
            <a:pPr marL="800100" lvl="1" indent="-342900">
              <a:spcBef>
                <a:spcPts val="700"/>
              </a:spcBef>
              <a:buFont typeface="Lucida Grande"/>
              <a:defRPr sz="2400"/>
            </a:pPr>
            <a:r>
              <a:rPr dirty="0"/>
              <a:t>Certain medications are indicated for SC use only.</a:t>
            </a:r>
          </a:p>
          <a:p>
            <a:pPr marL="800100" lvl="1" indent="-342900">
              <a:spcBef>
                <a:spcPts val="700"/>
              </a:spcBef>
              <a:buFont typeface="Lucida Grande"/>
              <a:defRPr sz="2400"/>
            </a:pPr>
            <a:r>
              <a:rPr dirty="0"/>
              <a:t>Slower absorption may prevent adverse cardiovascular effects. </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4" name="Rectangle 6"/>
          <p:cNvSpPr txBox="1">
            <a:spLocks noGrp="1"/>
          </p:cNvSpPr>
          <p:nvPr>
            <p:ph type="title"/>
          </p:nvPr>
        </p:nvSpPr>
        <p:spPr>
          <a:prstGeom prst="rect">
            <a:avLst/>
          </a:prstGeom>
        </p:spPr>
        <p:txBody>
          <a:bodyPr/>
          <a:lstStyle>
            <a:lvl1pPr defTabSz="786384">
              <a:defRPr sz="3440"/>
            </a:lvl1pPr>
          </a:lstStyle>
          <a:p>
            <a:r>
              <a:rPr dirty="0"/>
              <a:t>Routes of Medication Administration</a:t>
            </a:r>
          </a:p>
        </p:txBody>
      </p:sp>
      <p:sp>
        <p:nvSpPr>
          <p:cNvPr id="485" name="Rectangle 7"/>
          <p:cNvSpPr txBox="1">
            <a:spLocks noGrp="1"/>
          </p:cNvSpPr>
          <p:nvPr>
            <p:ph idx="1"/>
          </p:nvPr>
        </p:nvSpPr>
        <p:spPr>
          <a:xfrm>
            <a:off x="533400" y="2336873"/>
            <a:ext cx="4571999" cy="3599316"/>
          </a:xfrm>
          <a:prstGeom prst="rect">
            <a:avLst/>
          </a:prstGeom>
        </p:spPr>
        <p:txBody>
          <a:bodyPr>
            <a:normAutofit fontScale="92500" lnSpcReduction="10000"/>
          </a:bodyPr>
          <a:lstStyle/>
          <a:p>
            <a:r>
              <a:rPr dirty="0"/>
              <a:t>Dermal and transdermal</a:t>
            </a:r>
          </a:p>
          <a:p>
            <a:pPr marL="800100" lvl="1" indent="-342900">
              <a:spcBef>
                <a:spcPts val="700"/>
              </a:spcBef>
              <a:buFont typeface="Lucida Grande"/>
              <a:defRPr sz="2400"/>
            </a:pPr>
            <a:r>
              <a:rPr dirty="0"/>
              <a:t>Medication in patches</a:t>
            </a:r>
          </a:p>
          <a:p>
            <a:pPr marL="800100" lvl="1" indent="-342900">
              <a:spcBef>
                <a:spcPts val="700"/>
              </a:spcBef>
              <a:buFont typeface="Lucida Grande"/>
              <a:defRPr sz="2400"/>
            </a:pPr>
            <a:r>
              <a:rPr dirty="0"/>
              <a:t>May alter a patient’s clinical presentation or interfere with other medications administered</a:t>
            </a:r>
          </a:p>
          <a:p>
            <a:pPr marL="800100" lvl="1" indent="-342900">
              <a:spcBef>
                <a:spcPts val="700"/>
              </a:spcBef>
              <a:buFont typeface="Lucida Grande"/>
              <a:defRPr sz="2400"/>
            </a:pPr>
            <a:r>
              <a:rPr dirty="0"/>
              <a:t>Deliver a relatively constant dose of mediation during a long period</a:t>
            </a:r>
          </a:p>
          <a:p>
            <a:pPr marL="800100" lvl="1" indent="-342900">
              <a:spcBef>
                <a:spcPts val="700"/>
              </a:spcBef>
              <a:buFont typeface="Lucida Grande"/>
              <a:defRPr sz="2400"/>
            </a:pPr>
            <a:r>
              <a:rPr dirty="0"/>
              <a:t>Often contain a large quantity of medication</a:t>
            </a:r>
          </a:p>
        </p:txBody>
      </p:sp>
      <p:pic>
        <p:nvPicPr>
          <p:cNvPr id="27650" name="Picture 2">
            <a:extLst>
              <a:ext uri="{FF2B5EF4-FFF2-40B4-BE49-F238E27FC236}">
                <a16:creationId xmlns:a16="http://schemas.microsoft.com/office/drawing/2014/main" id="{8FA43676-905A-C35C-E56F-2E8472E4B9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5399" y="2336873"/>
            <a:ext cx="3599316" cy="35993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9" name="Rectangle 6"/>
          <p:cNvSpPr txBox="1">
            <a:spLocks noGrp="1"/>
          </p:cNvSpPr>
          <p:nvPr>
            <p:ph type="title"/>
          </p:nvPr>
        </p:nvSpPr>
        <p:spPr>
          <a:prstGeom prst="rect">
            <a:avLst/>
          </a:prstGeom>
        </p:spPr>
        <p:txBody>
          <a:bodyPr/>
          <a:lstStyle>
            <a:lvl1pPr defTabSz="786384">
              <a:defRPr sz="3440"/>
            </a:lvl1pPr>
          </a:lstStyle>
          <a:p>
            <a:r>
              <a:rPr dirty="0"/>
              <a:t>Routes of Medication Administration</a:t>
            </a:r>
          </a:p>
        </p:txBody>
      </p:sp>
      <p:sp>
        <p:nvSpPr>
          <p:cNvPr id="490" name="Rectangle 7"/>
          <p:cNvSpPr txBox="1">
            <a:spLocks noGrp="1"/>
          </p:cNvSpPr>
          <p:nvPr>
            <p:ph idx="1"/>
          </p:nvPr>
        </p:nvSpPr>
        <p:spPr>
          <a:prstGeom prst="rect">
            <a:avLst/>
          </a:prstGeom>
        </p:spPr>
        <p:txBody>
          <a:bodyPr/>
          <a:lstStyle/>
          <a:p>
            <a:r>
              <a:rPr dirty="0"/>
              <a:t>Sublingual</a:t>
            </a:r>
          </a:p>
          <a:p>
            <a:pPr marL="800100" lvl="1" indent="-342900">
              <a:spcBef>
                <a:spcPts val="700"/>
              </a:spcBef>
              <a:buFont typeface="Lucida Grande"/>
              <a:defRPr sz="2400"/>
            </a:pPr>
            <a:r>
              <a:rPr dirty="0"/>
              <a:t>Medication is placed under patient’s tongue.</a:t>
            </a:r>
          </a:p>
          <a:p>
            <a:pPr marL="800100" lvl="1" indent="-342900">
              <a:spcBef>
                <a:spcPts val="700"/>
              </a:spcBef>
              <a:buFont typeface="Lucida Grande"/>
              <a:defRPr sz="2400"/>
            </a:pPr>
            <a:r>
              <a:rPr dirty="0"/>
              <a:t>Bioavailability is low.</a:t>
            </a:r>
          </a:p>
          <a:p>
            <a:pPr marL="800100" lvl="1" indent="-342900">
              <a:spcBef>
                <a:spcPts val="700"/>
              </a:spcBef>
              <a:buFont typeface="Lucida Grande"/>
              <a:defRPr sz="2400"/>
            </a:pPr>
            <a:r>
              <a:rPr dirty="0"/>
              <a:t>Large doses are required.</a:t>
            </a:r>
          </a:p>
          <a:p>
            <a:pPr marL="800100" lvl="1" indent="-342900">
              <a:spcBef>
                <a:spcPts val="700"/>
              </a:spcBef>
              <a:buFont typeface="Lucida Grande"/>
              <a:defRPr sz="2400"/>
            </a:pPr>
            <a:r>
              <a:rPr dirty="0"/>
              <a:t>Patients must be conscious and alert.</a:t>
            </a:r>
          </a:p>
          <a:p>
            <a:pPr marL="800100" lvl="1" indent="-342900">
              <a:spcBef>
                <a:spcPts val="700"/>
              </a:spcBef>
              <a:buFont typeface="Lucida Grande"/>
              <a:defRPr sz="2400"/>
            </a:pPr>
            <a:r>
              <a:rPr dirty="0"/>
              <a:t>Nitroglycerin is often given using this route.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4" name="Rectangle 6"/>
          <p:cNvSpPr txBox="1">
            <a:spLocks noGrp="1"/>
          </p:cNvSpPr>
          <p:nvPr>
            <p:ph type="title"/>
          </p:nvPr>
        </p:nvSpPr>
        <p:spPr>
          <a:prstGeom prst="rect">
            <a:avLst/>
          </a:prstGeom>
        </p:spPr>
        <p:txBody>
          <a:bodyPr/>
          <a:lstStyle>
            <a:lvl1pPr defTabSz="786384">
              <a:defRPr sz="3440"/>
            </a:lvl1pPr>
          </a:lstStyle>
          <a:p>
            <a:r>
              <a:rPr dirty="0"/>
              <a:t>Routes of Medication Administration</a:t>
            </a:r>
          </a:p>
        </p:txBody>
      </p:sp>
      <p:sp>
        <p:nvSpPr>
          <p:cNvPr id="495" name="Rectangle 7"/>
          <p:cNvSpPr txBox="1">
            <a:spLocks noGrp="1"/>
          </p:cNvSpPr>
          <p:nvPr>
            <p:ph idx="1"/>
          </p:nvPr>
        </p:nvSpPr>
        <p:spPr>
          <a:prstGeom prst="rect">
            <a:avLst/>
          </a:prstGeom>
        </p:spPr>
        <p:txBody>
          <a:bodyPr/>
          <a:lstStyle/>
          <a:p>
            <a:r>
              <a:rPr dirty="0"/>
              <a:t>Inhaled or nebulized</a:t>
            </a:r>
          </a:p>
          <a:p>
            <a:pPr marL="800100" lvl="1" indent="-342900">
              <a:spcBef>
                <a:spcPts val="700"/>
              </a:spcBef>
              <a:buFont typeface="Lucida Grande"/>
              <a:defRPr sz="2400"/>
            </a:pPr>
            <a:r>
              <a:rPr dirty="0"/>
              <a:t>Limited to oxygen and antidote 	</a:t>
            </a:r>
          </a:p>
          <a:p>
            <a:pPr marL="800100" lvl="1" indent="-342900">
              <a:spcBef>
                <a:spcPts val="700"/>
              </a:spcBef>
              <a:buFont typeface="Lucida Grande"/>
              <a:defRPr sz="2400"/>
            </a:pPr>
            <a:r>
              <a:rPr dirty="0"/>
              <a:t>May assist patients with medications via metered-dose inhalers</a:t>
            </a:r>
          </a:p>
          <a:p>
            <a:pPr marL="800100" lvl="1" indent="-342900">
              <a:spcBef>
                <a:spcPts val="700"/>
              </a:spcBef>
              <a:buFont typeface="Lucida Grande"/>
              <a:defRPr sz="2400"/>
            </a:pPr>
            <a:r>
              <a:rPr dirty="0"/>
              <a:t>Liquid nebulization</a:t>
            </a:r>
          </a:p>
          <a:p>
            <a:pPr marL="1143000" lvl="2" indent="-228600">
              <a:spcBef>
                <a:spcPts val="600"/>
              </a:spcBef>
              <a:defRPr sz="2200"/>
            </a:pPr>
            <a:r>
              <a:rPr dirty="0"/>
              <a:t>Potential to cause bronchospasm</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9" name="Rectangle 6"/>
          <p:cNvSpPr txBox="1">
            <a:spLocks noGrp="1"/>
          </p:cNvSpPr>
          <p:nvPr>
            <p:ph type="title"/>
          </p:nvPr>
        </p:nvSpPr>
        <p:spPr>
          <a:prstGeom prst="rect">
            <a:avLst/>
          </a:prstGeom>
        </p:spPr>
        <p:txBody>
          <a:bodyPr/>
          <a:lstStyle>
            <a:lvl1pPr defTabSz="786384">
              <a:defRPr sz="3440"/>
            </a:lvl1pPr>
          </a:lstStyle>
          <a:p>
            <a:r>
              <a:rPr dirty="0"/>
              <a:t>Routes of Medication Administration</a:t>
            </a:r>
          </a:p>
        </p:txBody>
      </p:sp>
      <p:sp>
        <p:nvSpPr>
          <p:cNvPr id="500" name="Rectangle 7"/>
          <p:cNvSpPr txBox="1">
            <a:spLocks noGrp="1"/>
          </p:cNvSpPr>
          <p:nvPr>
            <p:ph idx="1"/>
          </p:nvPr>
        </p:nvSpPr>
        <p:spPr>
          <a:prstGeom prst="rect">
            <a:avLst/>
          </a:prstGeom>
        </p:spPr>
        <p:txBody>
          <a:bodyPr/>
          <a:lstStyle/>
          <a:p>
            <a:r>
              <a:rPr dirty="0"/>
              <a:t>Rectal</a:t>
            </a:r>
          </a:p>
          <a:p>
            <a:pPr marL="800100" lvl="1" indent="-342900">
              <a:spcBef>
                <a:spcPts val="700"/>
              </a:spcBef>
              <a:buFont typeface="Lucida Grande"/>
              <a:defRPr sz="2400"/>
            </a:pPr>
            <a:r>
              <a:rPr dirty="0"/>
              <a:t>Preferred over the oral route if patient is u</a:t>
            </a:r>
            <a:r>
              <a:rPr sz="2200" dirty="0"/>
              <a:t>nresponsive, having seizures, vomiting, unable to swallow</a:t>
            </a:r>
          </a:p>
          <a:p>
            <a:pPr marL="800100" lvl="1" indent="-342900">
              <a:spcBef>
                <a:spcPts val="700"/>
              </a:spcBef>
              <a:buFont typeface="Lucida Grande"/>
              <a:defRPr sz="2400"/>
            </a:pPr>
            <a:r>
              <a:rPr dirty="0"/>
              <a:t>May have greater than 90% bioavailability</a:t>
            </a:r>
          </a:p>
          <a:p>
            <a:pPr marL="800100" lvl="1" indent="-342900">
              <a:spcBef>
                <a:spcPts val="700"/>
              </a:spcBef>
              <a:buFont typeface="Lucida Grande"/>
              <a:defRPr sz="2400"/>
            </a:pPr>
            <a:r>
              <a:rPr dirty="0"/>
              <a:t>Manufactured in suppository form</a:t>
            </a:r>
          </a:p>
          <a:p>
            <a:pPr marL="800100" lvl="1" indent="-342900">
              <a:spcBef>
                <a:spcPts val="700"/>
              </a:spcBef>
              <a:buFont typeface="Lucida Grande"/>
              <a:defRPr sz="2400"/>
            </a:pPr>
            <a:r>
              <a:rPr dirty="0"/>
              <a:t>Unpredictable absorption</a:t>
            </a:r>
          </a:p>
        </p:txBody>
      </p:sp>
      <p:pic>
        <p:nvPicPr>
          <p:cNvPr id="28674" name="Picture 2">
            <a:extLst>
              <a:ext uri="{FF2B5EF4-FFF2-40B4-BE49-F238E27FC236}">
                <a16:creationId xmlns:a16="http://schemas.microsoft.com/office/drawing/2014/main" id="{D93432B2-93C5-9410-C5BB-90ABE7AD81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4332"/>
          <a:stretch/>
        </p:blipFill>
        <p:spPr bwMode="auto">
          <a:xfrm>
            <a:off x="531638" y="2188029"/>
            <a:ext cx="6887389" cy="44252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4" name="Rectangle 6"/>
          <p:cNvSpPr txBox="1">
            <a:spLocks noGrp="1"/>
          </p:cNvSpPr>
          <p:nvPr>
            <p:ph type="title"/>
          </p:nvPr>
        </p:nvSpPr>
        <p:spPr>
          <a:prstGeom prst="rect">
            <a:avLst/>
          </a:prstGeom>
        </p:spPr>
        <p:txBody>
          <a:bodyPr/>
          <a:lstStyle>
            <a:lvl1pPr defTabSz="786384">
              <a:defRPr sz="3440"/>
            </a:lvl1pPr>
          </a:lstStyle>
          <a:p>
            <a:r>
              <a:rPr dirty="0"/>
              <a:t>Routes of Medication Administration</a:t>
            </a:r>
          </a:p>
        </p:txBody>
      </p:sp>
      <p:sp>
        <p:nvSpPr>
          <p:cNvPr id="505" name="Rectangle 7"/>
          <p:cNvSpPr txBox="1">
            <a:spLocks noGrp="1"/>
          </p:cNvSpPr>
          <p:nvPr>
            <p:ph idx="1"/>
          </p:nvPr>
        </p:nvSpPr>
        <p:spPr>
          <a:prstGeom prst="rect">
            <a:avLst/>
          </a:prstGeom>
        </p:spPr>
        <p:txBody>
          <a:bodyPr/>
          <a:lstStyle/>
          <a:p>
            <a:r>
              <a:rPr dirty="0"/>
              <a:t>Ophthalmic</a:t>
            </a:r>
          </a:p>
          <a:p>
            <a:pPr marL="800100" lvl="1" indent="-342900">
              <a:spcBef>
                <a:spcPts val="700"/>
              </a:spcBef>
              <a:buFont typeface="Lucida Grande"/>
              <a:defRPr sz="2400"/>
            </a:pPr>
            <a:r>
              <a:rPr dirty="0"/>
              <a:t>Generally limited to ocular anesthetic agents</a:t>
            </a:r>
          </a:p>
          <a:p>
            <a:r>
              <a:rPr dirty="0"/>
              <a:t>Other methods of administration</a:t>
            </a:r>
          </a:p>
          <a:p>
            <a:pPr marL="800100" lvl="1" indent="-342900">
              <a:spcBef>
                <a:spcPts val="700"/>
              </a:spcBef>
              <a:buFont typeface="Lucida Grande"/>
              <a:defRPr sz="2400"/>
            </a:pPr>
            <a:r>
              <a:rPr dirty="0"/>
              <a:t>In hemodialysis, blood is pumped through a dialysis machine.</a:t>
            </a:r>
          </a:p>
          <a:p>
            <a:pPr marL="800100" lvl="1" indent="-342900">
              <a:spcBef>
                <a:spcPts val="700"/>
              </a:spcBef>
              <a:buFont typeface="Lucida Grande"/>
              <a:defRPr sz="2400"/>
            </a:pPr>
            <a:r>
              <a:rPr dirty="0"/>
              <a:t>Paramedics should not use any routes they are not trained to use. </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90830-F399-0AF5-83C3-74A0E3BC8D52}"/>
              </a:ext>
            </a:extLst>
          </p:cNvPr>
          <p:cNvSpPr>
            <a:spLocks noGrp="1"/>
          </p:cNvSpPr>
          <p:nvPr>
            <p:ph type="title"/>
          </p:nvPr>
        </p:nvSpPr>
        <p:spPr/>
        <p:txBody>
          <a:bodyPr/>
          <a:lstStyle/>
          <a:p>
            <a:endParaRPr lang="en-US" dirty="0"/>
          </a:p>
        </p:txBody>
      </p:sp>
      <p:pic>
        <p:nvPicPr>
          <p:cNvPr id="5122" name="Picture 2">
            <a:extLst>
              <a:ext uri="{FF2B5EF4-FFF2-40B4-BE49-F238E27FC236}">
                <a16:creationId xmlns:a16="http://schemas.microsoft.com/office/drawing/2014/main" id="{928222BA-3BA6-16D9-712C-8B75675ACFE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581917"/>
            <a:ext cx="9144000" cy="51435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A868ECC4-F748-8AC8-BABE-9E42F8F0730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4332"/>
          <a:stretch/>
        </p:blipFill>
        <p:spPr bwMode="auto">
          <a:xfrm>
            <a:off x="5409004" y="175021"/>
            <a:ext cx="2473755" cy="1589413"/>
          </a:xfrm>
          <a:prstGeom prst="rect">
            <a:avLst/>
          </a:prstGeom>
          <a:noFill/>
          <a:extLst>
            <a:ext uri="{909E8E84-426E-40DD-AFC4-6F175D3DCCD1}">
              <a14:hiddenFill xmlns:a14="http://schemas.microsoft.com/office/drawing/2010/main">
                <a:solidFill>
                  <a:srgbClr val="FFFFFF"/>
                </a:solidFill>
              </a14:hiddenFill>
            </a:ext>
          </a:extLst>
        </p:spPr>
      </p:pic>
      <p:pic>
        <p:nvPicPr>
          <p:cNvPr id="5" name="Graphic 4" descr="Bow And Arrow with solid fill">
            <a:extLst>
              <a:ext uri="{FF2B5EF4-FFF2-40B4-BE49-F238E27FC236}">
                <a16:creationId xmlns:a16="http://schemas.microsoft.com/office/drawing/2014/main" id="{5AD439B3-7179-3551-24B9-0032C4FC4B9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Tree>
    <p:extLst>
      <p:ext uri="{BB962C8B-B14F-4D97-AF65-F5344CB8AC3E}">
        <p14:creationId xmlns:p14="http://schemas.microsoft.com/office/powerpoint/2010/main" val="78110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09" name="Rectangle 6"/>
          <p:cNvSpPr txBox="1">
            <a:spLocks noGrp="1"/>
          </p:cNvSpPr>
          <p:nvPr>
            <p:ph type="title"/>
          </p:nvPr>
        </p:nvSpPr>
        <p:spPr>
          <a:prstGeom prst="rect">
            <a:avLst/>
          </a:prstGeom>
        </p:spPr>
        <p:txBody>
          <a:bodyPr/>
          <a:lstStyle/>
          <a:p>
            <a:r>
              <a:rPr dirty="0"/>
              <a:t>Distribution of Medication</a:t>
            </a:r>
          </a:p>
        </p:txBody>
      </p:sp>
      <p:sp>
        <p:nvSpPr>
          <p:cNvPr id="510" name="Rectangle 7"/>
          <p:cNvSpPr txBox="1">
            <a:spLocks noGrp="1"/>
          </p:cNvSpPr>
          <p:nvPr>
            <p:ph idx="1"/>
          </p:nvPr>
        </p:nvSpPr>
        <p:spPr>
          <a:prstGeom prst="rect">
            <a:avLst/>
          </a:prstGeom>
        </p:spPr>
        <p:txBody>
          <a:bodyPr/>
          <a:lstStyle/>
          <a:p>
            <a:r>
              <a:rPr dirty="0"/>
              <a:t>How a medication moves through the body is determined by:</a:t>
            </a:r>
          </a:p>
          <a:p>
            <a:pPr marL="800100" lvl="1" indent="-342900">
              <a:spcBef>
                <a:spcPts val="700"/>
              </a:spcBef>
              <a:buFont typeface="Lucida Grande"/>
              <a:defRPr sz="2400"/>
            </a:pPr>
            <a:r>
              <a:rPr dirty="0"/>
              <a:t>Chemical properties</a:t>
            </a:r>
          </a:p>
          <a:p>
            <a:pPr marL="800100" lvl="1" indent="-342900">
              <a:spcBef>
                <a:spcPts val="700"/>
              </a:spcBef>
              <a:buFont typeface="Lucida Grande"/>
              <a:defRPr sz="2400"/>
            </a:pPr>
            <a:r>
              <a:rPr dirty="0"/>
              <a:t>Physical properties</a:t>
            </a:r>
          </a:p>
          <a:p>
            <a:pPr marL="800100" lvl="1" indent="-342900">
              <a:spcBef>
                <a:spcPts val="700"/>
              </a:spcBef>
              <a:buFont typeface="Lucida Grande"/>
              <a:defRPr sz="2400"/>
            </a:pPr>
            <a:r>
              <a:rPr dirty="0"/>
              <a:t>Patient factors</a:t>
            </a:r>
          </a:p>
          <a:p>
            <a:r>
              <a:rPr dirty="0"/>
              <a:t>A system of barriers prevents the introduction of foreign substances into the body.</a:t>
            </a:r>
          </a:p>
          <a:p>
            <a:pPr marL="800100" lvl="1" indent="-342900">
              <a:spcBef>
                <a:spcPts val="700"/>
              </a:spcBef>
              <a:buFont typeface="Lucida Grande"/>
              <a:defRPr sz="2400"/>
            </a:pPr>
            <a:r>
              <a:rPr dirty="0"/>
              <a:t>Medication must move through these barriers.</a:t>
            </a:r>
          </a:p>
        </p:txBody>
      </p:sp>
      <p:grpSp>
        <p:nvGrpSpPr>
          <p:cNvPr id="4" name="Group 3">
            <a:extLst>
              <a:ext uri="{FF2B5EF4-FFF2-40B4-BE49-F238E27FC236}">
                <a16:creationId xmlns:a16="http://schemas.microsoft.com/office/drawing/2014/main" id="{D99C7BFB-8E41-9334-2930-0F3007CEC46D}"/>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348E7779-1817-7BEC-5E54-EFE543803D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0F213300-DB58-2F18-D968-536DC81A1B66}"/>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14" name="Rectangle 6"/>
          <p:cNvSpPr txBox="1">
            <a:spLocks noGrp="1"/>
          </p:cNvSpPr>
          <p:nvPr>
            <p:ph type="title"/>
          </p:nvPr>
        </p:nvSpPr>
        <p:spPr>
          <a:prstGeom prst="rect">
            <a:avLst/>
          </a:prstGeom>
        </p:spPr>
        <p:txBody>
          <a:bodyPr/>
          <a:lstStyle/>
          <a:p>
            <a:r>
              <a:rPr dirty="0"/>
              <a:t>Distribution of Medication</a:t>
            </a:r>
          </a:p>
        </p:txBody>
      </p:sp>
      <p:sp>
        <p:nvSpPr>
          <p:cNvPr id="515" name="Rectangle 7"/>
          <p:cNvSpPr txBox="1">
            <a:spLocks noGrp="1"/>
          </p:cNvSpPr>
          <p:nvPr>
            <p:ph idx="1"/>
          </p:nvPr>
        </p:nvSpPr>
        <p:spPr>
          <a:prstGeom prst="rect">
            <a:avLst/>
          </a:prstGeom>
        </p:spPr>
        <p:txBody>
          <a:bodyPr/>
          <a:lstStyle>
            <a:lvl2pPr marL="800100" indent="-342900">
              <a:spcBef>
                <a:spcPts val="700"/>
              </a:spcBef>
              <a:buFont typeface="Lucida Grande"/>
              <a:defRPr sz="2400"/>
            </a:lvl2pPr>
          </a:lstStyle>
          <a:p>
            <a:r>
              <a:rPr dirty="0"/>
              <a:t>Osmosis is used to enhance the distribution of certain medications. </a:t>
            </a:r>
          </a:p>
          <a:p>
            <a:pPr lvl="1"/>
            <a:r>
              <a:rPr dirty="0"/>
              <a:t>Allows IV fluids to leave the intravascular space and enter various tissues and cells</a:t>
            </a:r>
          </a:p>
        </p:txBody>
      </p:sp>
      <p:grpSp>
        <p:nvGrpSpPr>
          <p:cNvPr id="4" name="Group 3">
            <a:extLst>
              <a:ext uri="{FF2B5EF4-FFF2-40B4-BE49-F238E27FC236}">
                <a16:creationId xmlns:a16="http://schemas.microsoft.com/office/drawing/2014/main" id="{B70F89B9-A33E-9370-CB51-7A587CB2E8E8}"/>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5F48766A-F597-A83E-263B-25DFC734C4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EC7851ED-73F8-F87B-A521-AB84FFA4C145}"/>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19" name="Rectangle 6"/>
          <p:cNvSpPr txBox="1">
            <a:spLocks noGrp="1"/>
          </p:cNvSpPr>
          <p:nvPr>
            <p:ph type="title"/>
          </p:nvPr>
        </p:nvSpPr>
        <p:spPr>
          <a:prstGeom prst="rect">
            <a:avLst/>
          </a:prstGeom>
        </p:spPr>
        <p:txBody>
          <a:bodyPr/>
          <a:lstStyle/>
          <a:p>
            <a:r>
              <a:rPr dirty="0"/>
              <a:t>Distribution of Medication</a:t>
            </a:r>
          </a:p>
        </p:txBody>
      </p:sp>
      <p:sp>
        <p:nvSpPr>
          <p:cNvPr id="520" name="Rectangle 7"/>
          <p:cNvSpPr txBox="1">
            <a:spLocks noGrp="1"/>
          </p:cNvSpPr>
          <p:nvPr>
            <p:ph idx="1"/>
          </p:nvPr>
        </p:nvSpPr>
        <p:spPr>
          <a:prstGeom prst="rect">
            <a:avLst/>
          </a:prstGeom>
        </p:spPr>
        <p:txBody>
          <a:bodyPr/>
          <a:lstStyle/>
          <a:p>
            <a:r>
              <a:rPr dirty="0"/>
              <a:t>Filtration</a:t>
            </a:r>
          </a:p>
          <a:p>
            <a:pPr marL="800100" lvl="1" indent="-342900">
              <a:spcBef>
                <a:spcPts val="700"/>
              </a:spcBef>
              <a:buFont typeface="Lucida Grande"/>
              <a:defRPr sz="2400"/>
            </a:pPr>
            <a:r>
              <a:rPr dirty="0"/>
              <a:t>Filtration is the process within the body that is used to redistribute water and other particles.</a:t>
            </a:r>
          </a:p>
          <a:p>
            <a:pPr marL="800100" lvl="1" indent="-342900">
              <a:spcBef>
                <a:spcPts val="700"/>
              </a:spcBef>
              <a:buFont typeface="Lucida Grande"/>
              <a:defRPr sz="2400"/>
            </a:pPr>
            <a:r>
              <a:rPr dirty="0"/>
              <a:t>Hydrostatic pressure forces various fluids against semipermeable membranes. </a:t>
            </a:r>
          </a:p>
        </p:txBody>
      </p:sp>
      <p:grpSp>
        <p:nvGrpSpPr>
          <p:cNvPr id="4" name="Group 3">
            <a:extLst>
              <a:ext uri="{FF2B5EF4-FFF2-40B4-BE49-F238E27FC236}">
                <a16:creationId xmlns:a16="http://schemas.microsoft.com/office/drawing/2014/main" id="{A138AC71-B075-E357-77DA-EEBB00F221B7}"/>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069D512B-A0F2-02D9-3732-CA2636F6A81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355206AF-CFB7-481A-EC27-56F1E4E8FB47}"/>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24" name="Rectangle 6"/>
          <p:cNvSpPr txBox="1">
            <a:spLocks noGrp="1"/>
          </p:cNvSpPr>
          <p:nvPr>
            <p:ph type="title"/>
          </p:nvPr>
        </p:nvSpPr>
        <p:spPr>
          <a:prstGeom prst="rect">
            <a:avLst/>
          </a:prstGeom>
        </p:spPr>
        <p:txBody>
          <a:bodyPr/>
          <a:lstStyle/>
          <a:p>
            <a:r>
              <a:rPr dirty="0"/>
              <a:t>Distribution of Medication</a:t>
            </a:r>
          </a:p>
        </p:txBody>
      </p:sp>
      <p:sp>
        <p:nvSpPr>
          <p:cNvPr id="525" name="Rectangle 7"/>
          <p:cNvSpPr txBox="1">
            <a:spLocks noGrp="1"/>
          </p:cNvSpPr>
          <p:nvPr>
            <p:ph idx="1"/>
          </p:nvPr>
        </p:nvSpPr>
        <p:spPr>
          <a:prstGeom prst="rect">
            <a:avLst/>
          </a:prstGeom>
        </p:spPr>
        <p:txBody>
          <a:bodyPr/>
          <a:lstStyle/>
          <a:p>
            <a:r>
              <a:rPr dirty="0"/>
              <a:t>Epithelial cells create a continuous barrier.</a:t>
            </a:r>
          </a:p>
          <a:p>
            <a:pPr marL="800100" lvl="1" indent="-342900">
              <a:spcBef>
                <a:spcPts val="700"/>
              </a:spcBef>
              <a:buFont typeface="Lucida Grande"/>
              <a:defRPr sz="2400"/>
            </a:pPr>
            <a:r>
              <a:rPr dirty="0"/>
              <a:t>Small nonionic and lipophilic molecules pass easily through cell membranes. </a:t>
            </a:r>
          </a:p>
          <a:p>
            <a:pPr marL="800100" lvl="1" indent="-342900">
              <a:spcBef>
                <a:spcPts val="700"/>
              </a:spcBef>
              <a:buFont typeface="Lucida Grande"/>
              <a:defRPr sz="2400"/>
            </a:pPr>
            <a:r>
              <a:rPr dirty="0"/>
              <a:t>Larger hydrophilic and ionic molecules must find another route of entry. </a:t>
            </a:r>
          </a:p>
          <a:p>
            <a:pPr marL="1143000" lvl="2" indent="-228600">
              <a:spcBef>
                <a:spcPts val="600"/>
              </a:spcBef>
              <a:defRPr sz="2200"/>
            </a:pPr>
            <a:r>
              <a:rPr dirty="0"/>
              <a:t>Pinocytosis</a:t>
            </a:r>
            <a:endParaRPr sz="2100" dirty="0"/>
          </a:p>
          <a:p>
            <a:pPr marL="1143000" lvl="2" indent="-228600">
              <a:spcBef>
                <a:spcPts val="600"/>
              </a:spcBef>
              <a:defRPr sz="2200"/>
            </a:pPr>
            <a:r>
              <a:rPr dirty="0"/>
              <a:t>Facilitated diffusion</a:t>
            </a:r>
            <a:endParaRPr sz="2100" dirty="0"/>
          </a:p>
          <a:p>
            <a:pPr marL="1143000" lvl="2" indent="-228600">
              <a:spcBef>
                <a:spcPts val="600"/>
              </a:spcBef>
              <a:defRPr sz="2200"/>
            </a:pPr>
            <a:r>
              <a:rPr dirty="0"/>
              <a:t>Active transport</a:t>
            </a:r>
          </a:p>
        </p:txBody>
      </p:sp>
      <p:grpSp>
        <p:nvGrpSpPr>
          <p:cNvPr id="4" name="Group 3">
            <a:extLst>
              <a:ext uri="{FF2B5EF4-FFF2-40B4-BE49-F238E27FC236}">
                <a16:creationId xmlns:a16="http://schemas.microsoft.com/office/drawing/2014/main" id="{059C2212-018B-7FD3-977D-A04281A4235A}"/>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99E740E9-08F0-AC61-BF58-0B0E53C4E9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43423ED1-3471-2B47-C325-43B56671EB2A}"/>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29" name="Rectangle 6"/>
          <p:cNvSpPr txBox="1">
            <a:spLocks noGrp="1"/>
          </p:cNvSpPr>
          <p:nvPr>
            <p:ph type="title"/>
          </p:nvPr>
        </p:nvSpPr>
        <p:spPr>
          <a:prstGeom prst="rect">
            <a:avLst/>
          </a:prstGeom>
        </p:spPr>
        <p:txBody>
          <a:bodyPr/>
          <a:lstStyle/>
          <a:p>
            <a:r>
              <a:rPr dirty="0"/>
              <a:t>Distribution of Medication</a:t>
            </a:r>
          </a:p>
        </p:txBody>
      </p:sp>
      <p:sp>
        <p:nvSpPr>
          <p:cNvPr id="530" name="Rectangle 7"/>
          <p:cNvSpPr txBox="1">
            <a:spLocks noGrp="1"/>
          </p:cNvSpPr>
          <p:nvPr>
            <p:ph idx="1"/>
          </p:nvPr>
        </p:nvSpPr>
        <p:spPr>
          <a:prstGeom prst="rect">
            <a:avLst/>
          </a:prstGeom>
        </p:spPr>
        <p:txBody>
          <a:bodyPr/>
          <a:lstStyle/>
          <a:p>
            <a:r>
              <a:rPr dirty="0"/>
              <a:t>Medications must also move through capillary walls to reach some tissues.</a:t>
            </a:r>
          </a:p>
          <a:p>
            <a:pPr marL="800100" lvl="1" indent="-342900">
              <a:spcBef>
                <a:spcPts val="700"/>
              </a:spcBef>
              <a:buFont typeface="Lucida Grande"/>
              <a:defRPr sz="2400"/>
            </a:pPr>
            <a:r>
              <a:rPr dirty="0"/>
              <a:t>Three barriers:</a:t>
            </a:r>
          </a:p>
          <a:p>
            <a:pPr marL="1143000" lvl="2" indent="-228600">
              <a:spcBef>
                <a:spcPts val="600"/>
              </a:spcBef>
              <a:defRPr sz="2200"/>
            </a:pPr>
            <a:r>
              <a:rPr dirty="0"/>
              <a:t>Blood-brain barrier</a:t>
            </a:r>
            <a:endParaRPr sz="2100" dirty="0"/>
          </a:p>
          <a:p>
            <a:pPr marL="1143000" lvl="2" indent="-228600">
              <a:spcBef>
                <a:spcPts val="600"/>
              </a:spcBef>
              <a:defRPr sz="2200"/>
            </a:pPr>
            <a:r>
              <a:rPr dirty="0"/>
              <a:t>Blood-placenta barrier</a:t>
            </a:r>
            <a:endParaRPr sz="2100" dirty="0"/>
          </a:p>
          <a:p>
            <a:pPr marL="1143000" lvl="2" indent="-228600">
              <a:spcBef>
                <a:spcPts val="600"/>
              </a:spcBef>
              <a:defRPr sz="2200"/>
            </a:pPr>
            <a:r>
              <a:rPr dirty="0"/>
              <a:t>Blood-testes barrier</a:t>
            </a:r>
            <a:endParaRPr sz="2100" dirty="0"/>
          </a:p>
          <a:p>
            <a:pPr marL="800100" lvl="1" indent="-342900">
              <a:spcBef>
                <a:spcPts val="700"/>
              </a:spcBef>
              <a:buFont typeface="Lucida Grande"/>
              <a:defRPr sz="2400"/>
            </a:pPr>
            <a:r>
              <a:rPr dirty="0"/>
              <a:t>Blood passes freely through capillaries in kidney, thyroid, pancreas, lungs, and peritoneum.</a:t>
            </a:r>
          </a:p>
        </p:txBody>
      </p:sp>
      <p:grpSp>
        <p:nvGrpSpPr>
          <p:cNvPr id="4" name="Group 3">
            <a:extLst>
              <a:ext uri="{FF2B5EF4-FFF2-40B4-BE49-F238E27FC236}">
                <a16:creationId xmlns:a16="http://schemas.microsoft.com/office/drawing/2014/main" id="{465FFFEA-ABFC-3E09-B314-A479F3AD2198}"/>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5FE38BA7-2EA0-9AC7-FB92-D5374C27DF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18852D39-F63B-FCD3-BBFF-676F58A43DF9}"/>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34" name="Rectangle 6"/>
          <p:cNvSpPr txBox="1">
            <a:spLocks noGrp="1"/>
          </p:cNvSpPr>
          <p:nvPr>
            <p:ph type="title"/>
          </p:nvPr>
        </p:nvSpPr>
        <p:spPr>
          <a:prstGeom prst="rect">
            <a:avLst/>
          </a:prstGeom>
        </p:spPr>
        <p:txBody>
          <a:bodyPr/>
          <a:lstStyle/>
          <a:p>
            <a:r>
              <a:rPr dirty="0"/>
              <a:t>Distribution of Medication</a:t>
            </a:r>
          </a:p>
        </p:txBody>
      </p:sp>
      <p:sp>
        <p:nvSpPr>
          <p:cNvPr id="535" name="Rectangle 7"/>
          <p:cNvSpPr txBox="1">
            <a:spLocks noGrp="1"/>
          </p:cNvSpPr>
          <p:nvPr>
            <p:ph idx="1"/>
          </p:nvPr>
        </p:nvSpPr>
        <p:spPr>
          <a:prstGeom prst="rect">
            <a:avLst/>
          </a:prstGeom>
        </p:spPr>
        <p:txBody>
          <a:bodyPr/>
          <a:lstStyle/>
          <a:p>
            <a:r>
              <a:rPr dirty="0"/>
              <a:t>Plasma protein binding </a:t>
            </a:r>
          </a:p>
          <a:p>
            <a:pPr marL="800100" lvl="1" indent="-342900">
              <a:spcBef>
                <a:spcPts val="700"/>
              </a:spcBef>
              <a:buFont typeface="Lucida Grande"/>
              <a:defRPr sz="2400"/>
            </a:pPr>
            <a:r>
              <a:rPr dirty="0"/>
              <a:t>Medication molecules temporarily attach to proteins in the blood plasma.</a:t>
            </a:r>
          </a:p>
          <a:p>
            <a:pPr marL="800100" lvl="1" indent="-342900">
              <a:spcBef>
                <a:spcPts val="700"/>
              </a:spcBef>
              <a:buFont typeface="Lucida Grande"/>
              <a:defRPr sz="2400"/>
            </a:pPr>
            <a:r>
              <a:rPr dirty="0"/>
              <a:t>The concentration of medication may change as:</a:t>
            </a:r>
          </a:p>
          <a:p>
            <a:pPr marL="1143000" lvl="2" indent="-228600">
              <a:spcBef>
                <a:spcPts val="600"/>
              </a:spcBef>
              <a:defRPr sz="2200"/>
            </a:pPr>
            <a:r>
              <a:rPr dirty="0"/>
              <a:t>Plasma protein levels change.</a:t>
            </a:r>
            <a:endParaRPr sz="2100" dirty="0"/>
          </a:p>
          <a:p>
            <a:pPr marL="1143000" lvl="2" indent="-228600">
              <a:spcBef>
                <a:spcPts val="600"/>
              </a:spcBef>
              <a:defRPr sz="2200"/>
            </a:pPr>
            <a:r>
              <a:rPr dirty="0"/>
              <a:t>Another medication that binds with plasma protein is introduced.</a:t>
            </a:r>
          </a:p>
        </p:txBody>
      </p:sp>
      <p:grpSp>
        <p:nvGrpSpPr>
          <p:cNvPr id="4" name="Group 3">
            <a:extLst>
              <a:ext uri="{FF2B5EF4-FFF2-40B4-BE49-F238E27FC236}">
                <a16:creationId xmlns:a16="http://schemas.microsoft.com/office/drawing/2014/main" id="{A91288EA-D157-A66E-CBAA-F86E5FC1BF07}"/>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F4045780-FB5B-033F-E29D-60DB46E245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3DD9288A-4A92-DD0A-4A2B-56C2D5D3E930}"/>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39" name="Rectangle 6"/>
          <p:cNvSpPr txBox="1">
            <a:spLocks noGrp="1"/>
          </p:cNvSpPr>
          <p:nvPr>
            <p:ph type="title"/>
          </p:nvPr>
        </p:nvSpPr>
        <p:spPr>
          <a:prstGeom prst="rect">
            <a:avLst/>
          </a:prstGeom>
        </p:spPr>
        <p:txBody>
          <a:bodyPr/>
          <a:lstStyle/>
          <a:p>
            <a:r>
              <a:rPr dirty="0"/>
              <a:t>Distribution of Medication</a:t>
            </a:r>
          </a:p>
        </p:txBody>
      </p:sp>
      <p:sp>
        <p:nvSpPr>
          <p:cNvPr id="540" name="Rectangle 7"/>
          <p:cNvSpPr txBox="1">
            <a:spLocks noGrp="1"/>
          </p:cNvSpPr>
          <p:nvPr>
            <p:ph idx="1"/>
          </p:nvPr>
        </p:nvSpPr>
        <p:spPr>
          <a:prstGeom prst="rect">
            <a:avLst/>
          </a:prstGeom>
        </p:spPr>
        <p:txBody>
          <a:bodyPr/>
          <a:lstStyle>
            <a:lvl2pPr marL="800100" indent="-342900">
              <a:spcBef>
                <a:spcPts val="700"/>
              </a:spcBef>
              <a:buFont typeface="Lucida Grande"/>
              <a:defRPr sz="2400"/>
            </a:lvl2pPr>
          </a:lstStyle>
          <a:p>
            <a:r>
              <a:rPr dirty="0"/>
              <a:t>Lipophilic medications can be sequestered in the fat tissues of an obese person.</a:t>
            </a:r>
          </a:p>
          <a:p>
            <a:pPr lvl="1"/>
            <a:r>
              <a:rPr dirty="0"/>
              <a:t>Medication is released slowly, causing prolonged effects.</a:t>
            </a:r>
          </a:p>
        </p:txBody>
      </p:sp>
      <p:grpSp>
        <p:nvGrpSpPr>
          <p:cNvPr id="4" name="Group 3">
            <a:extLst>
              <a:ext uri="{FF2B5EF4-FFF2-40B4-BE49-F238E27FC236}">
                <a16:creationId xmlns:a16="http://schemas.microsoft.com/office/drawing/2014/main" id="{2B5A3575-338D-AD91-7DD5-3DE564F73212}"/>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21540564-B104-B594-CD0F-736EFEB370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53D2C364-C146-6FF1-2A08-EDE96F03516B}"/>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44" name="Rectangle 6"/>
          <p:cNvSpPr txBox="1">
            <a:spLocks noGrp="1"/>
          </p:cNvSpPr>
          <p:nvPr>
            <p:ph type="title"/>
          </p:nvPr>
        </p:nvSpPr>
        <p:spPr>
          <a:prstGeom prst="rect">
            <a:avLst/>
          </a:prstGeom>
        </p:spPr>
        <p:txBody>
          <a:bodyPr/>
          <a:lstStyle/>
          <a:p>
            <a:r>
              <a:rPr dirty="0"/>
              <a:t>Volume of Distribution</a:t>
            </a:r>
          </a:p>
        </p:txBody>
      </p:sp>
      <p:sp>
        <p:nvSpPr>
          <p:cNvPr id="545" name="Rectangle 7"/>
          <p:cNvSpPr txBox="1">
            <a:spLocks noGrp="1"/>
          </p:cNvSpPr>
          <p:nvPr>
            <p:ph idx="1"/>
          </p:nvPr>
        </p:nvSpPr>
        <p:spPr>
          <a:prstGeom prst="rect">
            <a:avLst/>
          </a:prstGeom>
        </p:spPr>
        <p:txBody>
          <a:bodyPr/>
          <a:lstStyle>
            <a:lvl2pPr marL="800100" indent="-342900">
              <a:spcBef>
                <a:spcPts val="700"/>
              </a:spcBef>
              <a:buFont typeface="Lucida Grande"/>
              <a:defRPr sz="2400"/>
            </a:lvl2pPr>
          </a:lstStyle>
          <a:p>
            <a:r>
              <a:rPr dirty="0"/>
              <a:t>Describes the extent to which a medication will spread within the body</a:t>
            </a:r>
          </a:p>
          <a:p>
            <a:pPr lvl="1"/>
            <a:r>
              <a:rPr dirty="0"/>
              <a:t>Medications with a lower volume of distribution have higher levels present in the plasma.</a:t>
            </a:r>
          </a:p>
        </p:txBody>
      </p:sp>
      <p:grpSp>
        <p:nvGrpSpPr>
          <p:cNvPr id="4" name="Group 3">
            <a:extLst>
              <a:ext uri="{FF2B5EF4-FFF2-40B4-BE49-F238E27FC236}">
                <a16:creationId xmlns:a16="http://schemas.microsoft.com/office/drawing/2014/main" id="{DA2573F8-8FCC-A907-36BA-784DC30D65E3}"/>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ECA10D9C-1A28-9BCA-399D-556218EDB11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A1E7E0EB-2B7E-77A3-1BD9-E8C1990CA652}"/>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49" name="Rectangle 6"/>
          <p:cNvSpPr txBox="1">
            <a:spLocks noGrp="1"/>
          </p:cNvSpPr>
          <p:nvPr>
            <p:ph type="title"/>
          </p:nvPr>
        </p:nvSpPr>
        <p:spPr>
          <a:prstGeom prst="rect">
            <a:avLst/>
          </a:prstGeom>
        </p:spPr>
        <p:txBody>
          <a:bodyPr/>
          <a:lstStyle/>
          <a:p>
            <a:r>
              <a:rPr dirty="0"/>
              <a:t>Medication Metabolism</a:t>
            </a:r>
          </a:p>
        </p:txBody>
      </p:sp>
      <p:sp>
        <p:nvSpPr>
          <p:cNvPr id="550" name="Rectangle 7"/>
          <p:cNvSpPr txBox="1">
            <a:spLocks noGrp="1"/>
          </p:cNvSpPr>
          <p:nvPr>
            <p:ph idx="1"/>
          </p:nvPr>
        </p:nvSpPr>
        <p:spPr>
          <a:prstGeom prst="rect">
            <a:avLst/>
          </a:prstGeom>
        </p:spPr>
        <p:txBody>
          <a:bodyPr/>
          <a:lstStyle/>
          <a:p>
            <a:r>
              <a:rPr dirty="0">
                <a:highlight>
                  <a:srgbClr val="008080"/>
                </a:highlight>
              </a:rPr>
              <a:t>Biotransformation</a:t>
            </a:r>
            <a:r>
              <a:rPr dirty="0"/>
              <a:t>: Medication becomes a metabolite.</a:t>
            </a:r>
          </a:p>
          <a:p>
            <a:pPr marL="800100" lvl="1" indent="-342900">
              <a:spcBef>
                <a:spcPts val="700"/>
              </a:spcBef>
              <a:buFont typeface="Lucida Grande"/>
              <a:defRPr sz="2400"/>
            </a:pPr>
            <a:r>
              <a:rPr dirty="0">
                <a:highlight>
                  <a:srgbClr val="008080"/>
                </a:highlight>
              </a:rPr>
              <a:t>Active metabolites: </a:t>
            </a:r>
            <a:r>
              <a:rPr dirty="0"/>
              <a:t>capable of pharmacologic activity</a:t>
            </a:r>
          </a:p>
          <a:p>
            <a:pPr marL="800100" lvl="1" indent="-342900">
              <a:spcBef>
                <a:spcPts val="700"/>
              </a:spcBef>
              <a:buFont typeface="Lucida Grande"/>
              <a:defRPr sz="2400"/>
            </a:pPr>
            <a:r>
              <a:rPr dirty="0">
                <a:highlight>
                  <a:srgbClr val="008080"/>
                </a:highlight>
              </a:rPr>
              <a:t>Inactive metabolites</a:t>
            </a:r>
            <a:r>
              <a:rPr dirty="0"/>
              <a:t>: no longer possess the ability to alter a cell process or body function</a:t>
            </a:r>
          </a:p>
        </p:txBody>
      </p:sp>
      <p:grpSp>
        <p:nvGrpSpPr>
          <p:cNvPr id="4" name="Group 3">
            <a:extLst>
              <a:ext uri="{FF2B5EF4-FFF2-40B4-BE49-F238E27FC236}">
                <a16:creationId xmlns:a16="http://schemas.microsoft.com/office/drawing/2014/main" id="{09D77203-F50C-4A23-AF31-CCD1F1306E04}"/>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5822FDC9-3AF6-F6E1-421C-04EE1DA851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5B7D4A3E-AFC7-0D5F-BB37-7D0933376D95}"/>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54" name="Rectangle 6"/>
          <p:cNvSpPr txBox="1">
            <a:spLocks noGrp="1"/>
          </p:cNvSpPr>
          <p:nvPr>
            <p:ph type="title"/>
          </p:nvPr>
        </p:nvSpPr>
        <p:spPr>
          <a:prstGeom prst="rect">
            <a:avLst/>
          </a:prstGeom>
        </p:spPr>
        <p:txBody>
          <a:bodyPr/>
          <a:lstStyle/>
          <a:p>
            <a:r>
              <a:rPr dirty="0"/>
              <a:t>Medication Metabolism</a:t>
            </a:r>
          </a:p>
        </p:txBody>
      </p:sp>
      <p:sp>
        <p:nvSpPr>
          <p:cNvPr id="555" name="Rectangle 7"/>
          <p:cNvSpPr txBox="1">
            <a:spLocks noGrp="1"/>
          </p:cNvSpPr>
          <p:nvPr>
            <p:ph idx="1"/>
          </p:nvPr>
        </p:nvSpPr>
        <p:spPr>
          <a:prstGeom prst="rect">
            <a:avLst/>
          </a:prstGeom>
        </p:spPr>
        <p:txBody>
          <a:bodyPr/>
          <a:lstStyle/>
          <a:p>
            <a:r>
              <a:rPr dirty="0"/>
              <a:t>Possible effects of biotransformation:</a:t>
            </a:r>
          </a:p>
          <a:p>
            <a:pPr marL="800100" lvl="1" indent="-342900">
              <a:spcBef>
                <a:spcPts val="700"/>
              </a:spcBef>
              <a:buFont typeface="Lucida Grande"/>
              <a:defRPr sz="2400"/>
            </a:pPr>
            <a:r>
              <a:rPr dirty="0"/>
              <a:t>An inactive substance can become active.</a:t>
            </a:r>
          </a:p>
          <a:p>
            <a:pPr marL="800100" lvl="1" indent="-342900">
              <a:spcBef>
                <a:spcPts val="700"/>
              </a:spcBef>
              <a:buFont typeface="Lucida Grande"/>
              <a:defRPr sz="2400"/>
            </a:pPr>
            <a:r>
              <a:rPr dirty="0"/>
              <a:t>An active medication can be changed into another active medication.</a:t>
            </a:r>
          </a:p>
          <a:p>
            <a:pPr marL="800100" lvl="1" indent="-342900">
              <a:spcBef>
                <a:spcPts val="700"/>
              </a:spcBef>
              <a:buFont typeface="Lucida Grande"/>
              <a:defRPr sz="2400"/>
            </a:pPr>
            <a:r>
              <a:rPr dirty="0"/>
              <a:t>An active medication can be inactivated.</a:t>
            </a:r>
          </a:p>
          <a:p>
            <a:pPr marL="800100" lvl="1" indent="-342900">
              <a:spcBef>
                <a:spcPts val="700"/>
              </a:spcBef>
              <a:buFont typeface="Lucida Grande"/>
              <a:defRPr sz="2400"/>
            </a:pPr>
            <a:r>
              <a:rPr dirty="0"/>
              <a:t>An active medication can be transformed into a substance that is easier to eliminate. </a:t>
            </a:r>
          </a:p>
        </p:txBody>
      </p:sp>
      <p:grpSp>
        <p:nvGrpSpPr>
          <p:cNvPr id="4" name="Group 3">
            <a:extLst>
              <a:ext uri="{FF2B5EF4-FFF2-40B4-BE49-F238E27FC236}">
                <a16:creationId xmlns:a16="http://schemas.microsoft.com/office/drawing/2014/main" id="{B5320421-18A3-364A-4D4D-5AA40746C895}"/>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E97F92AE-1A73-47F4-B264-D1C590674C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503B02D0-E499-16F4-7ECC-2E300ED1A82A}"/>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59" name="Rectangle 6"/>
          <p:cNvSpPr txBox="1">
            <a:spLocks noGrp="1"/>
          </p:cNvSpPr>
          <p:nvPr>
            <p:ph type="title"/>
          </p:nvPr>
        </p:nvSpPr>
        <p:spPr>
          <a:prstGeom prst="rect">
            <a:avLst/>
          </a:prstGeom>
        </p:spPr>
        <p:txBody>
          <a:bodyPr/>
          <a:lstStyle/>
          <a:p>
            <a:r>
              <a:rPr dirty="0"/>
              <a:t>Medication Metabolism</a:t>
            </a:r>
          </a:p>
        </p:txBody>
      </p:sp>
      <p:sp>
        <p:nvSpPr>
          <p:cNvPr id="560" name="Rectangle 7"/>
          <p:cNvSpPr txBox="1">
            <a:spLocks noGrp="1"/>
          </p:cNvSpPr>
          <p:nvPr>
            <p:ph idx="1"/>
          </p:nvPr>
        </p:nvSpPr>
        <p:spPr>
          <a:prstGeom prst="rect">
            <a:avLst/>
          </a:prstGeom>
        </p:spPr>
        <p:txBody>
          <a:bodyPr/>
          <a:lstStyle/>
          <a:p>
            <a:r>
              <a:rPr dirty="0"/>
              <a:t>Most biotransformation occurs in the liver.</a:t>
            </a:r>
          </a:p>
          <a:p>
            <a:pPr marL="800100" lvl="1" indent="-342900">
              <a:spcBef>
                <a:spcPts val="700"/>
              </a:spcBef>
              <a:buFont typeface="Lucida Grande"/>
              <a:defRPr sz="2400"/>
            </a:pPr>
            <a:r>
              <a:rPr dirty="0"/>
              <a:t>The P-450 system alters the chemical structure of a medication.</a:t>
            </a:r>
          </a:p>
          <a:p>
            <a:pPr marL="800100" lvl="1" indent="-342900">
              <a:spcBef>
                <a:spcPts val="700"/>
              </a:spcBef>
              <a:buFont typeface="Lucida Grande"/>
              <a:defRPr sz="2400"/>
            </a:pPr>
            <a:r>
              <a:rPr dirty="0"/>
              <a:t>The kidneys, skin, lungs, GI tract, and other tissues may also cause biotransformation. </a:t>
            </a:r>
          </a:p>
          <a:p>
            <a:pPr marL="800100" lvl="1" indent="-342900">
              <a:spcBef>
                <a:spcPts val="700"/>
              </a:spcBef>
              <a:buFont typeface="Lucida Grande"/>
              <a:defRPr sz="2400"/>
            </a:pPr>
            <a:r>
              <a:rPr dirty="0"/>
              <a:t>Biotransformation makes medications easier to eliminate.</a:t>
            </a:r>
          </a:p>
        </p:txBody>
      </p:sp>
      <p:grpSp>
        <p:nvGrpSpPr>
          <p:cNvPr id="7" name="Group 6">
            <a:extLst>
              <a:ext uri="{FF2B5EF4-FFF2-40B4-BE49-F238E27FC236}">
                <a16:creationId xmlns:a16="http://schemas.microsoft.com/office/drawing/2014/main" id="{06ADCCD4-D9AA-068E-FBB7-EAFA4C1BB0AA}"/>
              </a:ext>
            </a:extLst>
          </p:cNvPr>
          <p:cNvGrpSpPr/>
          <p:nvPr/>
        </p:nvGrpSpPr>
        <p:grpSpPr>
          <a:xfrm>
            <a:off x="4720010" y="5235924"/>
            <a:ext cx="4232202" cy="1519677"/>
            <a:chOff x="4720010" y="5235924"/>
            <a:chExt cx="4232202" cy="1519677"/>
          </a:xfrm>
        </p:grpSpPr>
        <p:pic>
          <p:nvPicPr>
            <p:cNvPr id="8" name="Graphic 7" descr="Bubbles with solid fill">
              <a:extLst>
                <a:ext uri="{FF2B5EF4-FFF2-40B4-BE49-F238E27FC236}">
                  <a16:creationId xmlns:a16="http://schemas.microsoft.com/office/drawing/2014/main" id="{19A04696-7445-F447-9545-71BAF8F171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9" name="Rectangle 6">
              <a:extLst>
                <a:ext uri="{FF2B5EF4-FFF2-40B4-BE49-F238E27FC236}">
                  <a16:creationId xmlns:a16="http://schemas.microsoft.com/office/drawing/2014/main" id="{1830DC1F-C0D5-AE07-F264-5E749A1E17E3}"/>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4" name="Rectangle 6"/>
          <p:cNvSpPr txBox="1">
            <a:spLocks noGrp="1"/>
          </p:cNvSpPr>
          <p:nvPr>
            <p:ph type="title"/>
          </p:nvPr>
        </p:nvSpPr>
        <p:spPr>
          <a:prstGeom prst="rect">
            <a:avLst/>
          </a:prstGeom>
        </p:spPr>
        <p:txBody>
          <a:bodyPr/>
          <a:lstStyle/>
          <a:p>
            <a:r>
              <a:rPr dirty="0"/>
              <a:t>Medication Elimination</a:t>
            </a:r>
          </a:p>
        </p:txBody>
      </p:sp>
      <p:sp>
        <p:nvSpPr>
          <p:cNvPr id="565" name="Rectangle 7"/>
          <p:cNvSpPr txBox="1">
            <a:spLocks noGrp="1"/>
          </p:cNvSpPr>
          <p:nvPr>
            <p:ph idx="1"/>
          </p:nvPr>
        </p:nvSpPr>
        <p:spPr>
          <a:prstGeom prst="rect">
            <a:avLst/>
          </a:prstGeom>
        </p:spPr>
        <p:txBody>
          <a:bodyPr/>
          <a:lstStyle/>
          <a:p>
            <a:r>
              <a:rPr dirty="0"/>
              <a:t>Primarily removed by the kidneys</a:t>
            </a:r>
          </a:p>
          <a:p>
            <a:pPr marL="800100" lvl="1" indent="-342900">
              <a:spcBef>
                <a:spcPts val="700"/>
              </a:spcBef>
              <a:buFont typeface="Lucida Grande"/>
              <a:defRPr sz="2400"/>
            </a:pPr>
            <a:r>
              <a:rPr dirty="0"/>
              <a:t>Influenced by a variety of factors</a:t>
            </a:r>
          </a:p>
          <a:p>
            <a:r>
              <a:rPr dirty="0"/>
              <a:t>Two patterns:</a:t>
            </a:r>
          </a:p>
          <a:p>
            <a:pPr marL="800100" lvl="1" indent="-342900">
              <a:spcBef>
                <a:spcPts val="700"/>
              </a:spcBef>
              <a:buFont typeface="Lucida Grande"/>
              <a:defRPr sz="2400"/>
            </a:pPr>
            <a:r>
              <a:rPr dirty="0">
                <a:highlight>
                  <a:srgbClr val="008080"/>
                </a:highlight>
              </a:rPr>
              <a:t>Zero-order elimination</a:t>
            </a:r>
            <a:r>
              <a:rPr dirty="0"/>
              <a:t>: A fixed amount of a substance is removed during a certain period.</a:t>
            </a:r>
          </a:p>
          <a:p>
            <a:pPr marL="800100" lvl="1" indent="-342900">
              <a:spcBef>
                <a:spcPts val="700"/>
              </a:spcBef>
              <a:buFont typeface="Lucida Grande"/>
              <a:defRPr sz="2400"/>
            </a:pPr>
            <a:r>
              <a:rPr dirty="0">
                <a:highlight>
                  <a:srgbClr val="008080"/>
                </a:highlight>
              </a:rPr>
              <a:t>First-order elimination</a:t>
            </a:r>
            <a:r>
              <a:rPr dirty="0"/>
              <a:t>: The rate of elimination is influenced by the substance’s plasma levels.</a:t>
            </a:r>
          </a:p>
        </p:txBody>
      </p:sp>
      <p:grpSp>
        <p:nvGrpSpPr>
          <p:cNvPr id="4" name="Group 3">
            <a:extLst>
              <a:ext uri="{FF2B5EF4-FFF2-40B4-BE49-F238E27FC236}">
                <a16:creationId xmlns:a16="http://schemas.microsoft.com/office/drawing/2014/main" id="{16E44829-94AB-0894-B7E1-90DF08BCF8CA}"/>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9B4822DB-E8EB-8CE9-9308-278FCC28FC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D6DA33B5-2174-8F60-444D-66512030C55D}"/>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9" name="Rectangle 6"/>
          <p:cNvSpPr txBox="1">
            <a:spLocks noGrp="1"/>
          </p:cNvSpPr>
          <p:nvPr>
            <p:ph type="title"/>
          </p:nvPr>
        </p:nvSpPr>
        <p:spPr>
          <a:prstGeom prst="rect">
            <a:avLst/>
          </a:prstGeom>
        </p:spPr>
        <p:txBody>
          <a:bodyPr/>
          <a:lstStyle/>
          <a:p>
            <a:r>
              <a:rPr dirty="0"/>
              <a:t>Medication Elimination</a:t>
            </a:r>
          </a:p>
        </p:txBody>
      </p:sp>
      <p:sp>
        <p:nvSpPr>
          <p:cNvPr id="570" name="Rectangle 7"/>
          <p:cNvSpPr txBox="1">
            <a:spLocks noGrp="1"/>
          </p:cNvSpPr>
          <p:nvPr>
            <p:ph idx="1"/>
          </p:nvPr>
        </p:nvSpPr>
        <p:spPr>
          <a:prstGeom prst="rect">
            <a:avLst/>
          </a:prstGeom>
        </p:spPr>
        <p:txBody>
          <a:bodyPr/>
          <a:lstStyle/>
          <a:p>
            <a:r>
              <a:rPr dirty="0">
                <a:highlight>
                  <a:srgbClr val="008080"/>
                </a:highlight>
              </a:rPr>
              <a:t>Half-life </a:t>
            </a:r>
          </a:p>
          <a:p>
            <a:pPr marL="800100" lvl="1" indent="-342900">
              <a:spcBef>
                <a:spcPts val="700"/>
              </a:spcBef>
              <a:buFont typeface="Lucida Grande"/>
              <a:defRPr sz="2400"/>
            </a:pPr>
            <a:r>
              <a:rPr dirty="0"/>
              <a:t>Time needed for metabolism or elimination of 50% of the substance in plasma</a:t>
            </a:r>
          </a:p>
          <a:p>
            <a:pPr marL="800100" lvl="1" indent="-342900">
              <a:spcBef>
                <a:spcPts val="700"/>
              </a:spcBef>
              <a:buFont typeface="Lucida Grande"/>
              <a:defRPr sz="2400"/>
            </a:pPr>
            <a:r>
              <a:rPr dirty="0"/>
              <a:t>Altered by factors such as:</a:t>
            </a:r>
          </a:p>
          <a:p>
            <a:pPr marL="1143000" lvl="2" indent="-228600">
              <a:spcBef>
                <a:spcPts val="600"/>
              </a:spcBef>
              <a:defRPr sz="2200"/>
            </a:pPr>
            <a:r>
              <a:rPr dirty="0"/>
              <a:t>Disease states</a:t>
            </a:r>
            <a:endParaRPr sz="2100" dirty="0"/>
          </a:p>
          <a:p>
            <a:pPr marL="1143000" lvl="2" indent="-228600">
              <a:spcBef>
                <a:spcPts val="600"/>
              </a:spcBef>
              <a:defRPr sz="2200"/>
            </a:pPr>
            <a:r>
              <a:rPr dirty="0"/>
              <a:t>Changes in perfusion</a:t>
            </a:r>
            <a:endParaRPr sz="2100" dirty="0"/>
          </a:p>
          <a:p>
            <a:pPr marL="1143000" lvl="2" indent="-228600">
              <a:spcBef>
                <a:spcPts val="600"/>
              </a:spcBef>
              <a:defRPr sz="2200"/>
            </a:pPr>
            <a:r>
              <a:rPr dirty="0"/>
              <a:t>Medication interactions</a:t>
            </a:r>
          </a:p>
        </p:txBody>
      </p:sp>
      <p:grpSp>
        <p:nvGrpSpPr>
          <p:cNvPr id="4" name="Group 3">
            <a:extLst>
              <a:ext uri="{FF2B5EF4-FFF2-40B4-BE49-F238E27FC236}">
                <a16:creationId xmlns:a16="http://schemas.microsoft.com/office/drawing/2014/main" id="{CD9806ED-E253-6A72-6DBF-C635630F97DD}"/>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F8275532-F2D9-3AA0-A008-20ECA6B1C8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046549EA-C41D-5959-7F21-4C0839138C94}"/>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14901-8E81-9FB1-92E2-A674487585AF}"/>
              </a:ext>
            </a:extLst>
          </p:cNvPr>
          <p:cNvSpPr>
            <a:spLocks noGrp="1"/>
          </p:cNvSpPr>
          <p:nvPr>
            <p:ph type="title"/>
          </p:nvPr>
        </p:nvSpPr>
        <p:spPr/>
        <p:txBody>
          <a:bodyPr/>
          <a:lstStyle/>
          <a:p>
            <a:r>
              <a:rPr lang="en-US" dirty="0" err="1"/>
              <a:t>Pharmacokintetics</a:t>
            </a:r>
            <a:endParaRPr lang="en-US" dirty="0"/>
          </a:p>
        </p:txBody>
      </p:sp>
      <p:pic>
        <p:nvPicPr>
          <p:cNvPr id="2050" name="Picture 2">
            <a:extLst>
              <a:ext uri="{FF2B5EF4-FFF2-40B4-BE49-F238E27FC236}">
                <a16:creationId xmlns:a16="http://schemas.microsoft.com/office/drawing/2014/main" id="{4E613244-EE77-5761-39CE-12DAEEB2811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80744" y="2336800"/>
            <a:ext cx="4793475" cy="35988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0022A359-C887-B842-3160-0077637D75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5142" y="2081414"/>
            <a:ext cx="607695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descr="Bow And Arrow with solid fill">
            <a:extLst>
              <a:ext uri="{FF2B5EF4-FFF2-40B4-BE49-F238E27FC236}">
                <a16:creationId xmlns:a16="http://schemas.microsoft.com/office/drawing/2014/main" id="{954B065C-11AA-349C-6541-FFB3C0D010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Tree>
    <p:extLst>
      <p:ext uri="{BB962C8B-B14F-4D97-AF65-F5344CB8AC3E}">
        <p14:creationId xmlns:p14="http://schemas.microsoft.com/office/powerpoint/2010/main" val="321049802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6143-81A0-6DA6-66B3-C48B313B6B9B}"/>
              </a:ext>
            </a:extLst>
          </p:cNvPr>
          <p:cNvSpPr>
            <a:spLocks noGrp="1"/>
          </p:cNvSpPr>
          <p:nvPr>
            <p:ph type="title"/>
          </p:nvPr>
        </p:nvSpPr>
        <p:spPr/>
        <p:txBody>
          <a:bodyPr/>
          <a:lstStyle/>
          <a:p>
            <a:r>
              <a:rPr lang="en-US" dirty="0"/>
              <a:t>Erica’s summary</a:t>
            </a:r>
          </a:p>
        </p:txBody>
      </p:sp>
      <p:sp>
        <p:nvSpPr>
          <p:cNvPr id="3" name="Content Placeholder 2">
            <a:extLst>
              <a:ext uri="{FF2B5EF4-FFF2-40B4-BE49-F238E27FC236}">
                <a16:creationId xmlns:a16="http://schemas.microsoft.com/office/drawing/2014/main" id="{2BF4C6E8-21B9-C96C-0003-8757716D3F6F}"/>
              </a:ext>
            </a:extLst>
          </p:cNvPr>
          <p:cNvSpPr>
            <a:spLocks noGrp="1"/>
          </p:cNvSpPr>
          <p:nvPr>
            <p:ph idx="1"/>
          </p:nvPr>
        </p:nvSpPr>
        <p:spPr/>
        <p:txBody>
          <a:bodyPr/>
          <a:lstStyle/>
          <a:p>
            <a:pPr marL="457200" indent="-457200">
              <a:buFont typeface="+mj-lt"/>
              <a:buAutoNum type="arabicPeriod"/>
            </a:pPr>
            <a:r>
              <a:rPr lang="en-US" dirty="0"/>
              <a:t>I do not know what will be on your test</a:t>
            </a:r>
          </a:p>
          <a:p>
            <a:pPr marL="457200" indent="-457200">
              <a:buFont typeface="+mj-lt"/>
              <a:buAutoNum type="arabicPeriod"/>
            </a:pPr>
            <a:r>
              <a:rPr lang="en-US" dirty="0"/>
              <a:t>Most vocab words had </a:t>
            </a:r>
            <a:r>
              <a:rPr lang="en-US" dirty="0">
                <a:highlight>
                  <a:srgbClr val="008080"/>
                </a:highlight>
              </a:rPr>
              <a:t>“ : ”</a:t>
            </a:r>
            <a:r>
              <a:rPr lang="en-US" dirty="0"/>
              <a:t> near them</a:t>
            </a:r>
          </a:p>
          <a:p>
            <a:pPr marL="457200" indent="-457200">
              <a:buFont typeface="+mj-lt"/>
              <a:buAutoNum type="arabicPeriod"/>
            </a:pPr>
            <a:r>
              <a:rPr lang="en-US" dirty="0"/>
              <a:t>None of the images are mine, </a:t>
            </a:r>
          </a:p>
          <a:p>
            <a:pPr marL="457200" indent="-457200">
              <a:buFont typeface="+mj-lt"/>
              <a:buAutoNum type="arabicPeriod"/>
            </a:pPr>
            <a:r>
              <a:rPr lang="en-US" dirty="0"/>
              <a:t>…except the ones that are.</a:t>
            </a:r>
          </a:p>
          <a:p>
            <a:pPr marL="457200" indent="-457200">
              <a:buFont typeface="+mj-lt"/>
              <a:buAutoNum type="arabicPeriod"/>
            </a:pPr>
            <a:r>
              <a:rPr lang="en-US" dirty="0"/>
              <a:t>There is way more material than I could cover in 1 hour.</a:t>
            </a:r>
          </a:p>
          <a:p>
            <a:pPr marL="457200" indent="-457200">
              <a:buFont typeface="+mj-lt"/>
              <a:buAutoNum type="arabicPeriod"/>
            </a:pPr>
            <a:r>
              <a:rPr lang="en-US" dirty="0"/>
              <a:t>How you think = most important</a:t>
            </a:r>
          </a:p>
          <a:p>
            <a:pPr marL="457200" indent="-457200">
              <a:buFont typeface="+mj-lt"/>
              <a:buAutoNum type="arabicPeriod"/>
            </a:pPr>
            <a:r>
              <a:rPr lang="en-US" dirty="0"/>
              <a:t>Algorithms are key </a:t>
            </a:r>
            <a:r>
              <a:rPr lang="en-US" dirty="0">
                <a:sym typeface="Wingdings" panose="05000000000000000000" pitchFamily="2" charset="2"/>
              </a:rPr>
              <a:t></a:t>
            </a:r>
            <a:endParaRPr lang="en-US" dirty="0"/>
          </a:p>
        </p:txBody>
      </p:sp>
      <p:pic>
        <p:nvPicPr>
          <p:cNvPr id="4" name="Graphic 3" descr="Bow And Arrow with solid fill">
            <a:extLst>
              <a:ext uri="{FF2B5EF4-FFF2-40B4-BE49-F238E27FC236}">
                <a16:creationId xmlns:a16="http://schemas.microsoft.com/office/drawing/2014/main" id="{3C40A484-FA46-A838-3B1B-867E3A8FD7E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spTree>
    <p:extLst>
      <p:ext uri="{BB962C8B-B14F-4D97-AF65-F5344CB8AC3E}">
        <p14:creationId xmlns:p14="http://schemas.microsoft.com/office/powerpoint/2010/main" val="27700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6143-81A0-6DA6-66B3-C48B313B6B9B}"/>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2BF4C6E8-21B9-C96C-0003-8757716D3F6F}"/>
              </a:ext>
            </a:extLst>
          </p:cNvPr>
          <p:cNvSpPr>
            <a:spLocks noGrp="1"/>
          </p:cNvSpPr>
          <p:nvPr>
            <p:ph idx="1"/>
          </p:nvPr>
        </p:nvSpPr>
        <p:spPr>
          <a:xfrm>
            <a:off x="2098508" y="6219046"/>
            <a:ext cx="6887389" cy="912354"/>
          </a:xfrm>
        </p:spPr>
        <p:txBody>
          <a:bodyPr/>
          <a:lstStyle/>
          <a:p>
            <a:pPr marL="0" indent="0">
              <a:buNone/>
            </a:pPr>
            <a:r>
              <a:rPr lang="en-US" dirty="0"/>
              <a:t>https://emwrap.org/ems-lecture/</a:t>
            </a:r>
          </a:p>
        </p:txBody>
      </p:sp>
      <p:pic>
        <p:nvPicPr>
          <p:cNvPr id="4" name="Graphic 3" descr="Bow And Arrow with solid fill">
            <a:extLst>
              <a:ext uri="{FF2B5EF4-FFF2-40B4-BE49-F238E27FC236}">
                <a16:creationId xmlns:a16="http://schemas.microsoft.com/office/drawing/2014/main" id="{3C40A484-FA46-A838-3B1B-867E3A8FD7E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2759" y="658989"/>
            <a:ext cx="1261241" cy="1261241"/>
          </a:xfrm>
          <a:prstGeom prst="rect">
            <a:avLst/>
          </a:prstGeom>
          <a:effectLst>
            <a:glow rad="38100">
              <a:srgbClr val="77F927"/>
            </a:glow>
            <a:outerShdw blurRad="50800" dist="38100" dir="8100000" algn="tr" rotWithShape="0">
              <a:srgbClr val="00B0F0"/>
            </a:outerShdw>
          </a:effectLst>
          <a:scene3d>
            <a:camera prst="orthographicFront"/>
            <a:lightRig rig="threePt" dir="t"/>
          </a:scene3d>
          <a:sp3d extrusionH="127000" contourW="12700" prstMaterial="flat">
            <a:bevelT h="127000" prst="angle"/>
            <a:extrusionClr>
              <a:srgbClr val="C00000"/>
            </a:extrusionClr>
            <a:contourClr>
              <a:schemeClr val="bg1">
                <a:lumMod val="75000"/>
              </a:schemeClr>
            </a:contourClr>
          </a:sp3d>
        </p:spPr>
      </p:pic>
      <p:pic>
        <p:nvPicPr>
          <p:cNvPr id="12" name="Picture 11" descr="A dog standing on a rock&#10;&#10;Description automatically generated with medium confidence">
            <a:extLst>
              <a:ext uri="{FF2B5EF4-FFF2-40B4-BE49-F238E27FC236}">
                <a16:creationId xmlns:a16="http://schemas.microsoft.com/office/drawing/2014/main" id="{2A50A615-62D8-6B60-F66D-46BA0F97A0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4158" y="917677"/>
            <a:ext cx="4610850" cy="4610850"/>
          </a:xfrm>
          <a:prstGeom prst="ellipse">
            <a:avLst/>
          </a:prstGeom>
          <a:ln>
            <a:noFill/>
          </a:ln>
          <a:effectLst>
            <a:softEdge rad="112500"/>
          </a:effectLst>
        </p:spPr>
      </p:pic>
      <p:pic>
        <p:nvPicPr>
          <p:cNvPr id="14" name="Picture 13" descr="A dog lying on the floor&#10;&#10;Description automatically generated with medium confidence">
            <a:extLst>
              <a:ext uri="{FF2B5EF4-FFF2-40B4-BE49-F238E27FC236}">
                <a16:creationId xmlns:a16="http://schemas.microsoft.com/office/drawing/2014/main" id="{40A662EF-C4E4-3B2C-3ED9-89BFD1D5421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6158" y="3223102"/>
            <a:ext cx="2907376" cy="2674900"/>
          </a:xfrm>
          <a:prstGeom prst="ellipse">
            <a:avLst/>
          </a:prstGeom>
          <a:ln>
            <a:noFill/>
          </a:ln>
          <a:effectLst>
            <a:softEdge rad="112500"/>
          </a:effectLst>
        </p:spPr>
      </p:pic>
      <p:pic>
        <p:nvPicPr>
          <p:cNvPr id="8" name="Picture 7" descr="A dog wearing sunglasses&#10;&#10;Description automatically generated">
            <a:extLst>
              <a:ext uri="{FF2B5EF4-FFF2-40B4-BE49-F238E27FC236}">
                <a16:creationId xmlns:a16="http://schemas.microsoft.com/office/drawing/2014/main" id="{8FC2F023-0A67-8620-E35E-F85BFA111BC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03338" y="1962546"/>
            <a:ext cx="2717483" cy="3396853"/>
          </a:xfrm>
          <a:prstGeom prst="ellipse">
            <a:avLst/>
          </a:prstGeom>
          <a:ln>
            <a:noFill/>
          </a:ln>
          <a:effectLst>
            <a:softEdge rad="112500"/>
          </a:effectLst>
        </p:spPr>
      </p:pic>
      <p:pic>
        <p:nvPicPr>
          <p:cNvPr id="6" name="Picture 5" descr="Text&#10;&#10;Description automatically generated">
            <a:extLst>
              <a:ext uri="{FF2B5EF4-FFF2-40B4-BE49-F238E27FC236}">
                <a16:creationId xmlns:a16="http://schemas.microsoft.com/office/drawing/2014/main" id="{612B9C9C-CDC5-E3D8-44EF-2BCEE884E11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74143" t="16595" r="13793" b="53195"/>
          <a:stretch/>
        </p:blipFill>
        <p:spPr>
          <a:xfrm>
            <a:off x="6972301" y="4766405"/>
            <a:ext cx="2013596" cy="1973075"/>
          </a:xfrm>
          <a:prstGeom prst="rect">
            <a:avLst/>
          </a:prstGeom>
        </p:spPr>
      </p:pic>
    </p:spTree>
    <p:extLst>
      <p:ext uri="{BB962C8B-B14F-4D97-AF65-F5344CB8AC3E}">
        <p14:creationId xmlns:p14="http://schemas.microsoft.com/office/powerpoint/2010/main" val="3148437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74" name="Rectangle 6"/>
          <p:cNvSpPr txBox="1">
            <a:spLocks noGrp="1"/>
          </p:cNvSpPr>
          <p:nvPr>
            <p:ph type="title"/>
          </p:nvPr>
        </p:nvSpPr>
        <p:spPr>
          <a:prstGeom prst="rect">
            <a:avLst/>
          </a:prstGeom>
        </p:spPr>
        <p:txBody>
          <a:bodyPr/>
          <a:lstStyle/>
          <a:p>
            <a:r>
              <a:rPr dirty="0"/>
              <a:t>Medication Elimination</a:t>
            </a:r>
          </a:p>
        </p:txBody>
      </p:sp>
      <p:sp>
        <p:nvSpPr>
          <p:cNvPr id="575" name="Rectangle 7"/>
          <p:cNvSpPr txBox="1">
            <a:spLocks noGrp="1"/>
          </p:cNvSpPr>
          <p:nvPr>
            <p:ph idx="1"/>
          </p:nvPr>
        </p:nvSpPr>
        <p:spPr>
          <a:prstGeom prst="rect">
            <a:avLst/>
          </a:prstGeom>
        </p:spPr>
        <p:txBody>
          <a:bodyPr/>
          <a:lstStyle/>
          <a:p>
            <a:r>
              <a:rPr dirty="0"/>
              <a:t>Medications are administered at a dose and frequency equal to the body’s rate of elimination.</a:t>
            </a:r>
          </a:p>
          <a:p>
            <a:r>
              <a:rPr dirty="0"/>
              <a:t>Smaller amounts of medication can be eliminated in expired air.</a:t>
            </a:r>
          </a:p>
        </p:txBody>
      </p:sp>
      <p:grpSp>
        <p:nvGrpSpPr>
          <p:cNvPr id="4" name="Group 3">
            <a:extLst>
              <a:ext uri="{FF2B5EF4-FFF2-40B4-BE49-F238E27FC236}">
                <a16:creationId xmlns:a16="http://schemas.microsoft.com/office/drawing/2014/main" id="{BF2BC6CB-5172-6760-7FE0-65B488B0F4CC}"/>
              </a:ext>
            </a:extLst>
          </p:cNvPr>
          <p:cNvGrpSpPr/>
          <p:nvPr/>
        </p:nvGrpSpPr>
        <p:grpSpPr>
          <a:xfrm>
            <a:off x="4720010" y="5235924"/>
            <a:ext cx="4232202" cy="1519677"/>
            <a:chOff x="4720010" y="5235924"/>
            <a:chExt cx="4232202" cy="1519677"/>
          </a:xfrm>
        </p:grpSpPr>
        <p:pic>
          <p:nvPicPr>
            <p:cNvPr id="5" name="Graphic 4" descr="Bubbles with solid fill">
              <a:extLst>
                <a:ext uri="{FF2B5EF4-FFF2-40B4-BE49-F238E27FC236}">
                  <a16:creationId xmlns:a16="http://schemas.microsoft.com/office/drawing/2014/main" id="{203DA893-210B-8AD3-C62E-D67D3AAF70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1683" y="5235924"/>
              <a:ext cx="1400529" cy="1400529"/>
            </a:xfrm>
            <a:prstGeom prst="rect">
              <a:avLst/>
            </a:prstGeom>
          </p:spPr>
        </p:pic>
        <p:sp>
          <p:nvSpPr>
            <p:cNvPr id="6" name="Rectangle 6">
              <a:extLst>
                <a:ext uri="{FF2B5EF4-FFF2-40B4-BE49-F238E27FC236}">
                  <a16:creationId xmlns:a16="http://schemas.microsoft.com/office/drawing/2014/main" id="{D2BA3F17-DC0A-67B4-E0B9-D1BF3F154C10}"/>
                </a:ext>
              </a:extLst>
            </p:cNvPr>
            <p:cNvSpPr txBox="1">
              <a:spLocks/>
            </p:cNvSpPr>
            <p:nvPr/>
          </p:nvSpPr>
          <p:spPr>
            <a:xfrm>
              <a:off x="4720010" y="5674663"/>
              <a:ext cx="3225810" cy="10809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Outside my bubble. Please read up!</a:t>
              </a:r>
            </a:p>
          </p:txBody>
        </p:sp>
      </p:gr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0" name="Title 1"/>
          <p:cNvSpPr txBox="1">
            <a:spLocks noGrp="1"/>
          </p:cNvSpPr>
          <p:nvPr>
            <p:ph type="title"/>
          </p:nvPr>
        </p:nvSpPr>
        <p:spPr>
          <a:prstGeom prst="rect">
            <a:avLst/>
          </a:prstGeom>
        </p:spPr>
        <p:txBody>
          <a:bodyPr/>
          <a:lstStyle>
            <a:lvl1pPr defTabSz="685800">
              <a:defRPr sz="3000"/>
            </a:lvl1pPr>
          </a:lstStyle>
          <a:p>
            <a:r>
              <a:rPr dirty="0"/>
              <a:t>Drugs That Act on the Sympathetic Nervous System</a:t>
            </a:r>
          </a:p>
        </p:txBody>
      </p:sp>
      <p:sp>
        <p:nvSpPr>
          <p:cNvPr id="601" name="Content Placeholder 2"/>
          <p:cNvSpPr txBox="1">
            <a:spLocks noGrp="1"/>
          </p:cNvSpPr>
          <p:nvPr>
            <p:ph idx="1"/>
          </p:nvPr>
        </p:nvSpPr>
        <p:spPr>
          <a:xfrm>
            <a:off x="681039" y="2090894"/>
            <a:ext cx="7772400" cy="1676400"/>
          </a:xfrm>
          <a:prstGeom prst="rect">
            <a:avLst/>
          </a:prstGeom>
        </p:spPr>
        <p:txBody>
          <a:bodyPr/>
          <a:lstStyle>
            <a:lvl2pPr marL="800100" indent="-342900">
              <a:spcBef>
                <a:spcPts val="700"/>
              </a:spcBef>
              <a:buFont typeface="Lucida Grande"/>
              <a:defRPr sz="2400"/>
            </a:lvl2pPr>
          </a:lstStyle>
          <a:p>
            <a:r>
              <a:rPr dirty="0"/>
              <a:t>Receptor sites exist in proteins connected to cells throughout the body. </a:t>
            </a:r>
          </a:p>
          <a:p>
            <a:pPr lvl="1"/>
            <a:r>
              <a:rPr dirty="0"/>
              <a:t>Activated by chemicals </a:t>
            </a:r>
          </a:p>
        </p:txBody>
      </p:sp>
      <p:pic>
        <p:nvPicPr>
          <p:cNvPr id="602" name="Picture 3" descr="Picture 3"/>
          <p:cNvPicPr>
            <a:picLocks noChangeAspect="1"/>
          </p:cNvPicPr>
          <p:nvPr/>
        </p:nvPicPr>
        <p:blipFill>
          <a:blip r:embed="rId3"/>
          <a:stretch>
            <a:fillRect/>
          </a:stretch>
        </p:blipFill>
        <p:spPr>
          <a:xfrm>
            <a:off x="749300" y="3657600"/>
            <a:ext cx="7704139" cy="2260600"/>
          </a:xfrm>
          <a:prstGeom prst="rect">
            <a:avLst/>
          </a:prstGeom>
          <a:ln w="12700">
            <a:miter lim="400000"/>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6" name="Title 1"/>
          <p:cNvSpPr txBox="1">
            <a:spLocks noGrp="1"/>
          </p:cNvSpPr>
          <p:nvPr>
            <p:ph type="title"/>
          </p:nvPr>
        </p:nvSpPr>
        <p:spPr>
          <a:prstGeom prst="rect">
            <a:avLst/>
          </a:prstGeom>
        </p:spPr>
        <p:txBody>
          <a:bodyPr/>
          <a:lstStyle>
            <a:lvl1pPr defTabSz="685800">
              <a:defRPr sz="3000"/>
            </a:lvl1pPr>
          </a:lstStyle>
          <a:p>
            <a:r>
              <a:rPr dirty="0"/>
              <a:t>Drugs That Act on the Sympathetic Nervous System</a:t>
            </a:r>
          </a:p>
        </p:txBody>
      </p:sp>
      <p:sp>
        <p:nvSpPr>
          <p:cNvPr id="607" name="Content Placeholder 4"/>
          <p:cNvSpPr txBox="1">
            <a:spLocks noGrp="1"/>
          </p:cNvSpPr>
          <p:nvPr>
            <p:ph idx="1"/>
          </p:nvPr>
        </p:nvSpPr>
        <p:spPr>
          <a:xfrm>
            <a:off x="685800" y="2050701"/>
            <a:ext cx="7772400" cy="1219200"/>
          </a:xfrm>
          <a:prstGeom prst="rect">
            <a:avLst/>
          </a:prstGeom>
        </p:spPr>
        <p:txBody>
          <a:bodyPr/>
          <a:lstStyle/>
          <a:p>
            <a:r>
              <a:rPr dirty="0"/>
              <a:t>In the sympathetic nervous system, receptors are labeled alpha and beta. </a:t>
            </a:r>
          </a:p>
        </p:txBody>
      </p:sp>
      <p:pic>
        <p:nvPicPr>
          <p:cNvPr id="608" name="Picture 3" descr="Picture 3"/>
          <p:cNvPicPr>
            <a:picLocks noChangeAspect="1"/>
          </p:cNvPicPr>
          <p:nvPr/>
        </p:nvPicPr>
        <p:blipFill>
          <a:blip r:embed="rId3"/>
          <a:stretch>
            <a:fillRect/>
          </a:stretch>
        </p:blipFill>
        <p:spPr>
          <a:xfrm>
            <a:off x="660400" y="2895600"/>
            <a:ext cx="7864475" cy="3470275"/>
          </a:xfrm>
          <a:prstGeom prst="rect">
            <a:avLst/>
          </a:prstGeom>
          <a:ln w="12700">
            <a:miter lim="400000"/>
          </a:ln>
        </p:spPr>
      </p:pic>
      <p:sp>
        <p:nvSpPr>
          <p:cNvPr id="609" name="Rectangle 6"/>
          <p:cNvSpPr txBox="1"/>
          <p:nvPr/>
        </p:nvSpPr>
        <p:spPr>
          <a:xfrm rot="16200000">
            <a:off x="7569994" y="5283994"/>
            <a:ext cx="2036762"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900">
                <a:solidFill>
                  <a:schemeClr val="accent3">
                    <a:lumOff val="44000"/>
                  </a:schemeClr>
                </a:solidFill>
              </a:defRPr>
            </a:lvl1pPr>
          </a:lstStyle>
          <a:p>
            <a:r>
              <a:t>© Jones &amp; Bartlett Learning.</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3" name="Title 1"/>
          <p:cNvSpPr txBox="1">
            <a:spLocks noGrp="1"/>
          </p:cNvSpPr>
          <p:nvPr>
            <p:ph type="title"/>
          </p:nvPr>
        </p:nvSpPr>
        <p:spPr>
          <a:prstGeom prst="rect">
            <a:avLst/>
          </a:prstGeom>
        </p:spPr>
        <p:txBody>
          <a:bodyPr/>
          <a:lstStyle>
            <a:lvl1pPr defTabSz="685800">
              <a:defRPr sz="3000"/>
            </a:lvl1pPr>
          </a:lstStyle>
          <a:p>
            <a:r>
              <a:rPr dirty="0"/>
              <a:t>Drugs That Act on the Sympathetic Nervous System</a:t>
            </a:r>
          </a:p>
        </p:txBody>
      </p:sp>
      <p:sp>
        <p:nvSpPr>
          <p:cNvPr id="614" name="Content Placeholder 3"/>
          <p:cNvSpPr txBox="1">
            <a:spLocks noGrp="1"/>
          </p:cNvSpPr>
          <p:nvPr>
            <p:ph type="body" sz="half" idx="1"/>
          </p:nvPr>
        </p:nvSpPr>
        <p:spPr>
          <a:xfrm>
            <a:off x="685800" y="1834166"/>
            <a:ext cx="3810000" cy="4414234"/>
          </a:xfrm>
          <a:prstGeom prst="rect">
            <a:avLst/>
          </a:prstGeom>
        </p:spPr>
        <p:txBody>
          <a:bodyPr/>
          <a:lstStyle>
            <a:lvl2pPr marL="800100" indent="-342900">
              <a:spcBef>
                <a:spcPts val="700"/>
              </a:spcBef>
              <a:buFont typeface="Lucida Grande"/>
              <a:defRPr sz="2400"/>
            </a:lvl2pPr>
          </a:lstStyle>
          <a:p>
            <a:r>
              <a:rPr dirty="0"/>
              <a:t>Sympathomimetic drugs</a:t>
            </a:r>
          </a:p>
          <a:p>
            <a:pPr lvl="1"/>
            <a:r>
              <a:rPr dirty="0"/>
              <a:t>Drugs that have alpha or beta sympathetic properties</a:t>
            </a:r>
          </a:p>
        </p:txBody>
      </p:sp>
      <p:pic>
        <p:nvPicPr>
          <p:cNvPr id="615" name="Picture 4" descr="Picture 4"/>
          <p:cNvPicPr>
            <a:picLocks noChangeAspect="1"/>
          </p:cNvPicPr>
          <p:nvPr/>
        </p:nvPicPr>
        <p:blipFill>
          <a:blip r:embed="rId3"/>
          <a:stretch>
            <a:fillRect/>
          </a:stretch>
        </p:blipFill>
        <p:spPr>
          <a:xfrm>
            <a:off x="5334000" y="1397000"/>
            <a:ext cx="3429000" cy="5072063"/>
          </a:xfrm>
          <a:prstGeom prst="rect">
            <a:avLst/>
          </a:prstGeom>
          <a:ln w="12700">
            <a:miter lim="400000"/>
          </a:ln>
        </p:spPr>
      </p:pic>
      <p:sp>
        <p:nvSpPr>
          <p:cNvPr id="616" name="Rectangle 6"/>
          <p:cNvSpPr txBox="1"/>
          <p:nvPr/>
        </p:nvSpPr>
        <p:spPr>
          <a:xfrm rot="16200000">
            <a:off x="4241006" y="5387182"/>
            <a:ext cx="2036764"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900">
                <a:solidFill>
                  <a:schemeClr val="accent3">
                    <a:lumOff val="44000"/>
                  </a:schemeClr>
                </a:solidFill>
              </a:defRPr>
            </a:lvl1pPr>
          </a:lstStyle>
          <a:p>
            <a:r>
              <a:t>© Jones &amp; Bartlett Learning.</a:t>
            </a:r>
          </a:p>
        </p:txBody>
      </p:sp>
    </p:spTree>
  </p:cSld>
  <p:clrMapOvr>
    <a:masterClrMapping/>
  </p:clrMapOvr>
  <p:transition spd="med"/>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0" name="Title 1"/>
          <p:cNvSpPr txBox="1">
            <a:spLocks noGrp="1"/>
          </p:cNvSpPr>
          <p:nvPr>
            <p:ph type="title"/>
          </p:nvPr>
        </p:nvSpPr>
        <p:spPr>
          <a:prstGeom prst="rect">
            <a:avLst/>
          </a:prstGeom>
        </p:spPr>
        <p:txBody>
          <a:bodyPr/>
          <a:lstStyle>
            <a:lvl1pPr defTabSz="685800">
              <a:defRPr sz="3000"/>
            </a:lvl1pPr>
          </a:lstStyle>
          <a:p>
            <a:r>
              <a:rPr dirty="0"/>
              <a:t>Drugs That Act on the Sympathetic Nervous System</a:t>
            </a:r>
          </a:p>
        </p:txBody>
      </p:sp>
      <p:pic>
        <p:nvPicPr>
          <p:cNvPr id="621" name="Picture 4" descr="Picture 4"/>
          <p:cNvPicPr>
            <a:picLocks noChangeAspect="1"/>
          </p:cNvPicPr>
          <p:nvPr/>
        </p:nvPicPr>
        <p:blipFill>
          <a:blip r:embed="rId3"/>
          <a:stretch>
            <a:fillRect/>
          </a:stretch>
        </p:blipFill>
        <p:spPr>
          <a:xfrm>
            <a:off x="2884488" y="1371600"/>
            <a:ext cx="3363913" cy="5157788"/>
          </a:xfrm>
          <a:prstGeom prst="rect">
            <a:avLst/>
          </a:prstGeom>
          <a:ln w="12700">
            <a:miter lim="400000"/>
          </a:ln>
        </p:spPr>
      </p:pic>
      <p:sp>
        <p:nvSpPr>
          <p:cNvPr id="622" name="Rectangle 6"/>
          <p:cNvSpPr txBox="1"/>
          <p:nvPr/>
        </p:nvSpPr>
        <p:spPr>
          <a:xfrm rot="16200000">
            <a:off x="5293518" y="5447506"/>
            <a:ext cx="2036764"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900">
                <a:solidFill>
                  <a:schemeClr val="accent3">
                    <a:lumOff val="44000"/>
                  </a:schemeClr>
                </a:solidFill>
              </a:defRPr>
            </a:lvl1pPr>
          </a:lstStyle>
          <a:p>
            <a:r>
              <a:t>© Jones &amp; Bartlett Learning.</a:t>
            </a:r>
          </a:p>
        </p:txBody>
      </p:sp>
    </p:spTree>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6" name="Title 1"/>
          <p:cNvSpPr txBox="1">
            <a:spLocks noGrp="1"/>
          </p:cNvSpPr>
          <p:nvPr>
            <p:ph type="title"/>
          </p:nvPr>
        </p:nvSpPr>
        <p:spPr>
          <a:prstGeom prst="rect">
            <a:avLst/>
          </a:prstGeom>
        </p:spPr>
        <p:txBody>
          <a:bodyPr/>
          <a:lstStyle>
            <a:lvl1pPr defTabSz="685800">
              <a:defRPr sz="3000"/>
            </a:lvl1pPr>
          </a:lstStyle>
          <a:p>
            <a:r>
              <a:rPr dirty="0"/>
              <a:t>Drugs That Act on the Sympathetic Nervous System</a:t>
            </a:r>
          </a:p>
        </p:txBody>
      </p:sp>
      <p:sp>
        <p:nvSpPr>
          <p:cNvPr id="627" name="Content Placeholder 2"/>
          <p:cNvSpPr txBox="1">
            <a:spLocks noGrp="1"/>
          </p:cNvSpPr>
          <p:nvPr>
            <p:ph type="body" sz="half" idx="1"/>
          </p:nvPr>
        </p:nvSpPr>
        <p:spPr>
          <a:xfrm>
            <a:off x="685800" y="1752600"/>
            <a:ext cx="3810000" cy="4495800"/>
          </a:xfrm>
          <a:prstGeom prst="rect">
            <a:avLst/>
          </a:prstGeom>
        </p:spPr>
        <p:txBody>
          <a:bodyPr/>
          <a:lstStyle/>
          <a:p>
            <a:r>
              <a:rPr dirty="0"/>
              <a:t>Two groups of beta sympathetic agents</a:t>
            </a:r>
          </a:p>
          <a:p>
            <a:pPr marL="800100" lvl="1" indent="-342900">
              <a:spcBef>
                <a:spcPts val="700"/>
              </a:spcBef>
              <a:buFont typeface="Lucida Grande"/>
              <a:defRPr sz="2400"/>
            </a:pPr>
            <a:r>
              <a:rPr dirty="0"/>
              <a:t>Beta-1 adrenergic agonists</a:t>
            </a:r>
          </a:p>
          <a:p>
            <a:pPr marL="800100" lvl="1" indent="-342900">
              <a:spcBef>
                <a:spcPts val="700"/>
              </a:spcBef>
              <a:buFont typeface="Lucida Grande"/>
              <a:defRPr sz="2400"/>
            </a:pPr>
            <a:r>
              <a:rPr dirty="0"/>
              <a:t>Beta-2 adrenergic agonists</a:t>
            </a:r>
          </a:p>
        </p:txBody>
      </p:sp>
      <p:pic>
        <p:nvPicPr>
          <p:cNvPr id="628" name="Picture 5" descr="Picture 5"/>
          <p:cNvPicPr>
            <a:picLocks noChangeAspect="1"/>
          </p:cNvPicPr>
          <p:nvPr/>
        </p:nvPicPr>
        <p:blipFill>
          <a:blip r:embed="rId3"/>
          <a:stretch>
            <a:fillRect/>
          </a:stretch>
        </p:blipFill>
        <p:spPr>
          <a:xfrm>
            <a:off x="4953000" y="1752600"/>
            <a:ext cx="3857625" cy="4046538"/>
          </a:xfrm>
          <a:prstGeom prst="rect">
            <a:avLst/>
          </a:prstGeom>
          <a:ln w="12700">
            <a:miter lim="400000"/>
          </a:ln>
        </p:spPr>
      </p:pic>
    </p:spTree>
  </p:cSld>
  <p:clrMapOvr>
    <a:masterClrMapping/>
  </p:clrMapOvr>
  <p:transition spd="med"/>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2" name="Title 1"/>
          <p:cNvSpPr txBox="1">
            <a:spLocks noGrp="1"/>
          </p:cNvSpPr>
          <p:nvPr>
            <p:ph type="title"/>
          </p:nvPr>
        </p:nvSpPr>
        <p:spPr>
          <a:prstGeom prst="rect">
            <a:avLst/>
          </a:prstGeom>
        </p:spPr>
        <p:txBody>
          <a:bodyPr/>
          <a:lstStyle>
            <a:lvl1pPr defTabSz="685800">
              <a:defRPr sz="3000"/>
            </a:lvl1pPr>
          </a:lstStyle>
          <a:p>
            <a:r>
              <a:rPr dirty="0"/>
              <a:t>Drugs That Act on the Sympathetic Nervous System</a:t>
            </a:r>
          </a:p>
        </p:txBody>
      </p:sp>
      <p:sp>
        <p:nvSpPr>
          <p:cNvPr id="633" name="Content Placeholder 2"/>
          <p:cNvSpPr txBox="1">
            <a:spLocks noGrp="1"/>
          </p:cNvSpPr>
          <p:nvPr>
            <p:ph type="body" sz="half" idx="1"/>
          </p:nvPr>
        </p:nvSpPr>
        <p:spPr>
          <a:xfrm>
            <a:off x="685800" y="1824038"/>
            <a:ext cx="8458200" cy="1143000"/>
          </a:xfrm>
          <a:prstGeom prst="rect">
            <a:avLst/>
          </a:prstGeom>
        </p:spPr>
        <p:txBody>
          <a:bodyPr/>
          <a:lstStyle/>
          <a:p>
            <a:r>
              <a:rPr dirty="0"/>
              <a:t>Sympatholytic or sympathetic blockers</a:t>
            </a:r>
          </a:p>
        </p:txBody>
      </p:sp>
      <p:pic>
        <p:nvPicPr>
          <p:cNvPr id="634" name="Picture 6" descr="Picture 6"/>
          <p:cNvPicPr>
            <a:picLocks noChangeAspect="1"/>
          </p:cNvPicPr>
          <p:nvPr/>
        </p:nvPicPr>
        <p:blipFill>
          <a:blip r:embed="rId3"/>
          <a:stretch>
            <a:fillRect/>
          </a:stretch>
        </p:blipFill>
        <p:spPr>
          <a:xfrm>
            <a:off x="1865313" y="2522538"/>
            <a:ext cx="5451476" cy="3417888"/>
          </a:xfrm>
          <a:prstGeom prst="rect">
            <a:avLst/>
          </a:prstGeom>
          <a:ln w="12700">
            <a:miter lim="400000"/>
          </a:ln>
        </p:spPr>
      </p:pic>
      <p:sp>
        <p:nvSpPr>
          <p:cNvPr id="635" name="Rectangle 6"/>
          <p:cNvSpPr txBox="1"/>
          <p:nvPr/>
        </p:nvSpPr>
        <p:spPr>
          <a:xfrm>
            <a:off x="1865313" y="5940425"/>
            <a:ext cx="2036762"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900">
                <a:solidFill>
                  <a:schemeClr val="accent3">
                    <a:lumOff val="44000"/>
                  </a:schemeClr>
                </a:solidFill>
              </a:defRPr>
            </a:lvl1pPr>
          </a:lstStyle>
          <a:p>
            <a:r>
              <a:t>© Jones &amp; Bartlett Learning.</a:t>
            </a:r>
          </a:p>
        </p:txBody>
      </p:sp>
    </p:spTree>
  </p:cSld>
  <p:clrMapOvr>
    <a:masterClrMapping/>
  </p:clrMapOvr>
  <p:transition spd="med"/>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9" name="Title 1"/>
          <p:cNvSpPr txBox="1">
            <a:spLocks noGrp="1"/>
          </p:cNvSpPr>
          <p:nvPr>
            <p:ph type="title"/>
          </p:nvPr>
        </p:nvSpPr>
        <p:spPr>
          <a:prstGeom prst="rect">
            <a:avLst/>
          </a:prstGeom>
        </p:spPr>
        <p:txBody>
          <a:bodyPr/>
          <a:lstStyle>
            <a:lvl1pPr defTabSz="685800">
              <a:defRPr sz="3000"/>
            </a:lvl1pPr>
          </a:lstStyle>
          <a:p>
            <a:r>
              <a:rPr dirty="0"/>
              <a:t>Drugs That Act on the Sympathetic Nervous System</a:t>
            </a:r>
          </a:p>
        </p:txBody>
      </p:sp>
      <p:sp>
        <p:nvSpPr>
          <p:cNvPr id="640" name="Content Placeholder 3"/>
          <p:cNvSpPr txBox="1">
            <a:spLocks noGrp="1"/>
          </p:cNvSpPr>
          <p:nvPr>
            <p:ph type="body" sz="half" idx="1"/>
          </p:nvPr>
        </p:nvSpPr>
        <p:spPr>
          <a:xfrm>
            <a:off x="4648200" y="1447800"/>
            <a:ext cx="3810000" cy="4800600"/>
          </a:xfrm>
          <a:prstGeom prst="rect">
            <a:avLst/>
          </a:prstGeom>
        </p:spPr>
        <p:txBody>
          <a:bodyPr/>
          <a:lstStyle>
            <a:lvl2pPr marL="800100" indent="-342900">
              <a:spcBef>
                <a:spcPts val="700"/>
              </a:spcBef>
              <a:buFont typeface="Lucida Grande"/>
              <a:defRPr sz="2400"/>
            </a:lvl2pPr>
          </a:lstStyle>
          <a:p>
            <a:r>
              <a:rPr dirty="0"/>
              <a:t>Beta adrenergic blockers</a:t>
            </a:r>
          </a:p>
          <a:p>
            <a:pPr lvl="1"/>
            <a:r>
              <a:rPr dirty="0"/>
              <a:t>Prevent beta agents from exerting their full effects</a:t>
            </a:r>
          </a:p>
        </p:txBody>
      </p:sp>
      <p:pic>
        <p:nvPicPr>
          <p:cNvPr id="641" name="Picture 4" descr="Picture 4"/>
          <p:cNvPicPr>
            <a:picLocks noChangeAspect="1"/>
          </p:cNvPicPr>
          <p:nvPr/>
        </p:nvPicPr>
        <p:blipFill>
          <a:blip r:embed="rId3"/>
          <a:stretch>
            <a:fillRect/>
          </a:stretch>
        </p:blipFill>
        <p:spPr>
          <a:xfrm>
            <a:off x="864158" y="1791107"/>
            <a:ext cx="3588780" cy="4812894"/>
          </a:xfrm>
          <a:prstGeom prst="rect">
            <a:avLst/>
          </a:prstGeom>
          <a:ln w="12700">
            <a:miter lim="400000"/>
          </a:ln>
        </p:spPr>
      </p:pic>
      <p:sp>
        <p:nvSpPr>
          <p:cNvPr id="642" name="Rectangle 6"/>
          <p:cNvSpPr txBox="1"/>
          <p:nvPr/>
        </p:nvSpPr>
        <p:spPr>
          <a:xfrm rot="16200000">
            <a:off x="-526255" y="5522119"/>
            <a:ext cx="2036761"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900">
                <a:solidFill>
                  <a:schemeClr val="accent3">
                    <a:lumOff val="44000"/>
                  </a:schemeClr>
                </a:solidFill>
              </a:defRPr>
            </a:lvl1pPr>
          </a:lstStyle>
          <a:p>
            <a:r>
              <a:t>© Jones &amp; Bartlett Learning.</a:t>
            </a:r>
          </a:p>
        </p:txBody>
      </p:sp>
    </p:spTree>
  </p:cSld>
  <p:clrMapOvr>
    <a:masterClrMapping/>
  </p:clrMapOvr>
  <p:transition spd="med"/>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6" name="Rectangle 6"/>
          <p:cNvSpPr txBox="1">
            <a:spLocks noGrp="1"/>
          </p:cNvSpPr>
          <p:nvPr>
            <p:ph type="title"/>
          </p:nvPr>
        </p:nvSpPr>
        <p:spPr>
          <a:prstGeom prst="rect">
            <a:avLst/>
          </a:prstGeom>
        </p:spPr>
        <p:txBody>
          <a:bodyPr/>
          <a:lstStyle>
            <a:lvl1pPr defTabSz="704087">
              <a:defRPr sz="3080"/>
            </a:lvl1pPr>
          </a:lstStyle>
          <a:p>
            <a:r>
              <a:rPr dirty="0"/>
              <a:t>Medications Used in Airway Management</a:t>
            </a:r>
          </a:p>
        </p:txBody>
      </p:sp>
      <p:sp>
        <p:nvSpPr>
          <p:cNvPr id="647" name="Rectangle 7"/>
          <p:cNvSpPr txBox="1">
            <a:spLocks noGrp="1"/>
          </p:cNvSpPr>
          <p:nvPr>
            <p:ph idx="1"/>
          </p:nvPr>
        </p:nvSpPr>
        <p:spPr>
          <a:prstGeom prst="rect">
            <a:avLst/>
          </a:prstGeom>
        </p:spPr>
        <p:txBody>
          <a:bodyPr/>
          <a:lstStyle/>
          <a:p>
            <a:r>
              <a:rPr dirty="0"/>
              <a:t>Sedative-hypnotic agents</a:t>
            </a:r>
          </a:p>
          <a:p>
            <a:pPr marL="800100" lvl="1" indent="-342900">
              <a:spcBef>
                <a:spcPts val="700"/>
              </a:spcBef>
              <a:buFont typeface="Lucida Grande"/>
              <a:defRPr sz="2400"/>
            </a:pPr>
            <a:r>
              <a:rPr dirty="0"/>
              <a:t>Etomidate (Amidate): imidazole derivative that works as a single-dose profound sedative</a:t>
            </a:r>
          </a:p>
          <a:p>
            <a:pPr marL="1143000" lvl="2" indent="-228600">
              <a:spcBef>
                <a:spcPts val="600"/>
              </a:spcBef>
              <a:defRPr sz="2200"/>
            </a:pPr>
            <a:r>
              <a:rPr dirty="0"/>
              <a:t>Minimal effect on blood pressure </a:t>
            </a:r>
            <a:endParaRPr sz="2100" dirty="0"/>
          </a:p>
          <a:p>
            <a:pPr marL="1143000" lvl="2" indent="-228600">
              <a:spcBef>
                <a:spcPts val="600"/>
              </a:spcBef>
              <a:defRPr sz="2200"/>
            </a:pPr>
            <a:r>
              <a:rPr dirty="0"/>
              <a:t>Begins working in 30 to 60 seconds</a:t>
            </a:r>
            <a:endParaRPr sz="2100" dirty="0"/>
          </a:p>
          <a:p>
            <a:pPr marL="1143000" lvl="2" indent="-228600">
              <a:spcBef>
                <a:spcPts val="600"/>
              </a:spcBef>
              <a:defRPr sz="2200"/>
            </a:pPr>
            <a:r>
              <a:rPr dirty="0"/>
              <a:t>Lasts approximately 5 minutes</a:t>
            </a:r>
            <a:endParaRPr sz="2100" dirty="0"/>
          </a:p>
          <a:p>
            <a:pPr marL="1143000" lvl="2" indent="-228600">
              <a:spcBef>
                <a:spcPts val="600"/>
              </a:spcBef>
              <a:defRPr sz="2200"/>
            </a:pPr>
            <a:r>
              <a:rPr dirty="0"/>
              <a:t>Maximum one dose</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1" name="Rectangle 6"/>
          <p:cNvSpPr txBox="1">
            <a:spLocks noGrp="1"/>
          </p:cNvSpPr>
          <p:nvPr>
            <p:ph type="title"/>
          </p:nvPr>
        </p:nvSpPr>
        <p:spPr>
          <a:prstGeom prst="rect">
            <a:avLst/>
          </a:prstGeom>
        </p:spPr>
        <p:txBody>
          <a:bodyPr/>
          <a:lstStyle>
            <a:lvl1pPr defTabSz="704087">
              <a:defRPr sz="3080"/>
            </a:lvl1pPr>
          </a:lstStyle>
          <a:p>
            <a:r>
              <a:rPr dirty="0"/>
              <a:t>Medications Used in Airway Management</a:t>
            </a:r>
          </a:p>
        </p:txBody>
      </p:sp>
      <p:sp>
        <p:nvSpPr>
          <p:cNvPr id="652" name="Rectangle 7"/>
          <p:cNvSpPr txBox="1">
            <a:spLocks noGrp="1"/>
          </p:cNvSpPr>
          <p:nvPr>
            <p:ph idx="1"/>
          </p:nvPr>
        </p:nvSpPr>
        <p:spPr>
          <a:prstGeom prst="rect">
            <a:avLst/>
          </a:prstGeom>
        </p:spPr>
        <p:txBody>
          <a:bodyPr/>
          <a:lstStyle/>
          <a:p>
            <a:r>
              <a:rPr dirty="0"/>
              <a:t>Sedative-hypnotic agents (cont’d)</a:t>
            </a:r>
          </a:p>
          <a:p>
            <a:pPr marL="800100" lvl="1" indent="-342900">
              <a:spcBef>
                <a:spcPts val="700"/>
              </a:spcBef>
              <a:buFont typeface="Lucida Grande"/>
              <a:defRPr sz="2400"/>
            </a:pPr>
            <a:r>
              <a:rPr dirty="0"/>
              <a:t>Ketamine (</a:t>
            </a:r>
            <a:r>
              <a:rPr dirty="0" err="1"/>
              <a:t>Ketalar</a:t>
            </a:r>
            <a:r>
              <a:rPr dirty="0"/>
              <a:t>)</a:t>
            </a:r>
          </a:p>
          <a:p>
            <a:pPr marL="1143000" lvl="2" indent="-228600">
              <a:spcBef>
                <a:spcPts val="600"/>
              </a:spcBef>
              <a:defRPr sz="2200"/>
            </a:pPr>
            <a:r>
              <a:rPr dirty="0"/>
              <a:t>Causes profound dissociation and anesthesia </a:t>
            </a:r>
            <a:endParaRPr sz="2100" dirty="0"/>
          </a:p>
          <a:p>
            <a:pPr marL="1143000" lvl="2" indent="-228600">
              <a:spcBef>
                <a:spcPts val="600"/>
              </a:spcBef>
              <a:defRPr sz="2200"/>
            </a:pPr>
            <a:r>
              <a:rPr dirty="0"/>
              <a:t>Can maintain BP and heart rate</a:t>
            </a:r>
            <a:endParaRPr sz="2100" dirty="0"/>
          </a:p>
          <a:p>
            <a:pPr marL="1143000" lvl="2" indent="-228600">
              <a:spcBef>
                <a:spcPts val="600"/>
              </a:spcBef>
              <a:defRPr sz="2200"/>
            </a:pPr>
            <a:r>
              <a:rPr dirty="0"/>
              <a:t>Raises intracranial pressure</a:t>
            </a:r>
            <a:endParaRPr sz="2100" dirty="0"/>
          </a:p>
          <a:p>
            <a:pPr marL="1143000" lvl="2" indent="-228600">
              <a:spcBef>
                <a:spcPts val="600"/>
              </a:spcBef>
              <a:defRPr sz="2200"/>
            </a:pPr>
            <a:r>
              <a:rPr dirty="0"/>
              <a:t>Causes some degree of bronchodilation</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6" name="Rectangle 6"/>
          <p:cNvSpPr txBox="1">
            <a:spLocks noGrp="1"/>
          </p:cNvSpPr>
          <p:nvPr>
            <p:ph type="title"/>
          </p:nvPr>
        </p:nvSpPr>
        <p:spPr>
          <a:prstGeom prst="rect">
            <a:avLst/>
          </a:prstGeom>
        </p:spPr>
        <p:txBody>
          <a:bodyPr/>
          <a:lstStyle>
            <a:lvl1pPr defTabSz="704087">
              <a:defRPr sz="3080"/>
            </a:lvl1pPr>
          </a:lstStyle>
          <a:p>
            <a:r>
              <a:rPr dirty="0"/>
              <a:t>Medications Used in Airway Management</a:t>
            </a:r>
          </a:p>
        </p:txBody>
      </p:sp>
      <p:sp>
        <p:nvSpPr>
          <p:cNvPr id="657" name="Rectangle 7"/>
          <p:cNvSpPr txBox="1">
            <a:spLocks noGrp="1"/>
          </p:cNvSpPr>
          <p:nvPr>
            <p:ph idx="1"/>
          </p:nvPr>
        </p:nvSpPr>
        <p:spPr>
          <a:prstGeom prst="rect">
            <a:avLst/>
          </a:prstGeom>
        </p:spPr>
        <p:txBody>
          <a:bodyPr/>
          <a:lstStyle/>
          <a:p>
            <a:r>
              <a:rPr dirty="0"/>
              <a:t>Benzodiazepines</a:t>
            </a:r>
          </a:p>
          <a:p>
            <a:pPr marL="800100" lvl="1" indent="-342900">
              <a:spcBef>
                <a:spcPts val="700"/>
              </a:spcBef>
              <a:buFont typeface="Lucida Grande"/>
              <a:defRPr sz="2400"/>
            </a:pPr>
            <a:r>
              <a:rPr dirty="0"/>
              <a:t>Potent, antiseizure, anxiolytic, and sedative properties</a:t>
            </a:r>
          </a:p>
          <a:p>
            <a:pPr marL="800100" lvl="1" indent="-342900">
              <a:spcBef>
                <a:spcPts val="700"/>
              </a:spcBef>
              <a:buFont typeface="Lucida Grande"/>
              <a:defRPr sz="2400"/>
            </a:pPr>
            <a:r>
              <a:rPr dirty="0"/>
              <a:t>High doses for adequate sedation</a:t>
            </a:r>
          </a:p>
          <a:p>
            <a:pPr marL="800100" lvl="1" indent="-342900">
              <a:spcBef>
                <a:spcPts val="700"/>
              </a:spcBef>
              <a:buFont typeface="Lucida Grande"/>
              <a:defRPr sz="2400"/>
            </a:pPr>
            <a:r>
              <a:rPr dirty="0"/>
              <a:t>Can be used to treat active seizures</a:t>
            </a:r>
          </a:p>
          <a:p>
            <a:pPr marL="800100" lvl="1" indent="-342900">
              <a:spcBef>
                <a:spcPts val="700"/>
              </a:spcBef>
              <a:buFont typeface="Lucida Grande"/>
              <a:defRPr sz="2400"/>
            </a:pPr>
            <a:r>
              <a:rPr dirty="0"/>
              <a:t>Pregnancy Class D: potentially harmful to the fetus</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1" name="Rectangle 6"/>
          <p:cNvSpPr txBox="1">
            <a:spLocks noGrp="1"/>
          </p:cNvSpPr>
          <p:nvPr>
            <p:ph type="title"/>
          </p:nvPr>
        </p:nvSpPr>
        <p:spPr>
          <a:prstGeom prst="rect">
            <a:avLst/>
          </a:prstGeom>
        </p:spPr>
        <p:txBody>
          <a:bodyPr/>
          <a:lstStyle>
            <a:lvl1pPr defTabSz="704087">
              <a:defRPr sz="3080"/>
            </a:lvl1pPr>
          </a:lstStyle>
          <a:p>
            <a:r>
              <a:rPr dirty="0"/>
              <a:t>Medications Used in Airway Management</a:t>
            </a:r>
          </a:p>
        </p:txBody>
      </p:sp>
      <p:sp>
        <p:nvSpPr>
          <p:cNvPr id="662" name="Rectangle 7"/>
          <p:cNvSpPr txBox="1">
            <a:spLocks noGrp="1"/>
          </p:cNvSpPr>
          <p:nvPr>
            <p:ph idx="1"/>
          </p:nvPr>
        </p:nvSpPr>
        <p:spPr>
          <a:prstGeom prst="rect">
            <a:avLst/>
          </a:prstGeom>
        </p:spPr>
        <p:txBody>
          <a:bodyPr/>
          <a:lstStyle/>
          <a:p>
            <a:r>
              <a:rPr dirty="0"/>
              <a:t>Flumazenil</a:t>
            </a:r>
          </a:p>
          <a:p>
            <a:pPr marL="800100" lvl="1" indent="-342900">
              <a:spcBef>
                <a:spcPts val="700"/>
              </a:spcBef>
              <a:buFont typeface="Lucida Grande"/>
              <a:defRPr sz="2400"/>
            </a:pPr>
            <a:r>
              <a:rPr dirty="0"/>
              <a:t>Competitive benzodiazepine antagonist</a:t>
            </a:r>
          </a:p>
          <a:p>
            <a:pPr marL="800100" lvl="1" indent="-342900">
              <a:spcBef>
                <a:spcPts val="700"/>
              </a:spcBef>
              <a:buFont typeface="Lucida Grande"/>
              <a:defRPr sz="2400"/>
            </a:pPr>
            <a:r>
              <a:rPr dirty="0"/>
              <a:t>Serious potential for life-threatening conditions</a:t>
            </a:r>
          </a:p>
          <a:p>
            <a:pPr marL="800100" lvl="1" indent="-342900">
              <a:spcBef>
                <a:spcPts val="700"/>
              </a:spcBef>
              <a:buFont typeface="Lucida Grande"/>
              <a:defRPr sz="2400"/>
            </a:pPr>
            <a:r>
              <a:rPr dirty="0"/>
              <a:t>More risky than beneficial in most clinical situations</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6" name="Rectangle 6"/>
          <p:cNvSpPr txBox="1">
            <a:spLocks noGrp="1"/>
          </p:cNvSpPr>
          <p:nvPr>
            <p:ph type="title"/>
          </p:nvPr>
        </p:nvSpPr>
        <p:spPr>
          <a:prstGeom prst="rect">
            <a:avLst/>
          </a:prstGeom>
        </p:spPr>
        <p:txBody>
          <a:bodyPr/>
          <a:lstStyle>
            <a:lvl1pPr defTabSz="704087">
              <a:defRPr sz="3080"/>
            </a:lvl1pPr>
          </a:lstStyle>
          <a:p>
            <a:r>
              <a:rPr dirty="0"/>
              <a:t>Medications Used in Airway Management</a:t>
            </a:r>
          </a:p>
        </p:txBody>
      </p:sp>
      <p:sp>
        <p:nvSpPr>
          <p:cNvPr id="667" name="Rectangle 7"/>
          <p:cNvSpPr txBox="1">
            <a:spLocks noGrp="1"/>
          </p:cNvSpPr>
          <p:nvPr>
            <p:ph idx="1"/>
          </p:nvPr>
        </p:nvSpPr>
        <p:spPr>
          <a:prstGeom prst="rect">
            <a:avLst/>
          </a:prstGeom>
        </p:spPr>
        <p:txBody>
          <a:bodyPr/>
          <a:lstStyle/>
          <a:p>
            <a:r>
              <a:rPr dirty="0"/>
              <a:t>Chemical paralytic agents</a:t>
            </a:r>
          </a:p>
          <a:p>
            <a:pPr marL="800100" lvl="1" indent="-342900">
              <a:spcBef>
                <a:spcPts val="700"/>
              </a:spcBef>
              <a:buFont typeface="Lucida Grande"/>
              <a:defRPr sz="2400"/>
            </a:pPr>
            <a:r>
              <a:rPr dirty="0"/>
              <a:t>Provide muscle relaxation </a:t>
            </a:r>
          </a:p>
          <a:p>
            <a:pPr marL="1143000" lvl="2" indent="-228600">
              <a:spcBef>
                <a:spcPts val="600"/>
              </a:spcBef>
              <a:defRPr sz="2200"/>
            </a:pPr>
            <a:r>
              <a:rPr dirty="0"/>
              <a:t>Facilitate airway device placement</a:t>
            </a:r>
            <a:endParaRPr sz="2100" dirty="0"/>
          </a:p>
          <a:p>
            <a:pPr marL="1143000" lvl="2" indent="-228600">
              <a:spcBef>
                <a:spcPts val="600"/>
              </a:spcBef>
              <a:defRPr sz="2200"/>
            </a:pPr>
            <a:r>
              <a:rPr dirty="0"/>
              <a:t>Prevents patient-ventilator asynchrony during mechanical ventilation</a:t>
            </a:r>
            <a:endParaRPr sz="2100" dirty="0"/>
          </a:p>
          <a:p>
            <a:pPr marL="800100" lvl="1" indent="-342900">
              <a:spcBef>
                <a:spcPts val="700"/>
              </a:spcBef>
              <a:buFont typeface="Lucida Grande"/>
              <a:defRPr sz="2400"/>
            </a:pPr>
            <a:r>
              <a:rPr dirty="0"/>
              <a:t>Bind with nicotinic receptor sites </a:t>
            </a:r>
          </a:p>
          <a:p>
            <a:pPr marL="1143000" lvl="2" indent="-228600">
              <a:spcBef>
                <a:spcPts val="600"/>
              </a:spcBef>
              <a:defRPr sz="2200"/>
            </a:pPr>
            <a:r>
              <a:rPr dirty="0"/>
              <a:t>Antagonizes </a:t>
            </a:r>
            <a:r>
              <a:rPr dirty="0" err="1"/>
              <a:t>ACh</a:t>
            </a:r>
            <a:r>
              <a:rPr dirty="0"/>
              <a:t>, which normally causes muscle contractions when released</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1" name="Rectangle 6"/>
          <p:cNvSpPr txBox="1">
            <a:spLocks noGrp="1"/>
          </p:cNvSpPr>
          <p:nvPr>
            <p:ph type="title"/>
          </p:nvPr>
        </p:nvSpPr>
        <p:spPr>
          <a:prstGeom prst="rect">
            <a:avLst/>
          </a:prstGeom>
        </p:spPr>
        <p:txBody>
          <a:bodyPr/>
          <a:lstStyle>
            <a:lvl1pPr defTabSz="704087">
              <a:defRPr sz="3080"/>
            </a:lvl1pPr>
          </a:lstStyle>
          <a:p>
            <a:r>
              <a:rPr dirty="0"/>
              <a:t>Medications Used in Airway Management</a:t>
            </a:r>
          </a:p>
        </p:txBody>
      </p:sp>
      <p:pic>
        <p:nvPicPr>
          <p:cNvPr id="672" name="Picture 3" descr="Picture 3"/>
          <p:cNvPicPr>
            <a:picLocks noChangeAspect="1"/>
          </p:cNvPicPr>
          <p:nvPr/>
        </p:nvPicPr>
        <p:blipFill>
          <a:blip r:embed="rId3"/>
          <a:stretch>
            <a:fillRect/>
          </a:stretch>
        </p:blipFill>
        <p:spPr>
          <a:xfrm>
            <a:off x="838200" y="1849438"/>
            <a:ext cx="7646989" cy="4246563"/>
          </a:xfrm>
          <a:prstGeom prst="rect">
            <a:avLst/>
          </a:prstGeom>
          <a:ln w="12700">
            <a:miter lim="400000"/>
          </a:ln>
        </p:spPr>
      </p:pic>
      <p:sp>
        <p:nvSpPr>
          <p:cNvPr id="673" name="Rectangle 6"/>
          <p:cNvSpPr txBox="1"/>
          <p:nvPr/>
        </p:nvSpPr>
        <p:spPr>
          <a:xfrm>
            <a:off x="838199" y="6096000"/>
            <a:ext cx="203676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900">
                <a:solidFill>
                  <a:schemeClr val="accent3">
                    <a:lumOff val="44000"/>
                  </a:schemeClr>
                </a:solidFill>
              </a:defRPr>
            </a:lvl1pPr>
          </a:lstStyle>
          <a:p>
            <a:r>
              <a:t>© Jones &amp; Bartlett Learning.</a:t>
            </a:r>
          </a:p>
        </p:txBody>
      </p:sp>
      <p:sp>
        <p:nvSpPr>
          <p:cNvPr id="674" name="Rectangle 6"/>
          <p:cNvSpPr txBox="1"/>
          <p:nvPr/>
        </p:nvSpPr>
        <p:spPr>
          <a:xfrm>
            <a:off x="6732588" y="6100762"/>
            <a:ext cx="1752601"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r">
              <a:defRPr sz="900">
                <a:solidFill>
                  <a:schemeClr val="accent3">
                    <a:lumOff val="44000"/>
                  </a:schemeClr>
                </a:solidFill>
              </a:defRPr>
            </a:lvl1pPr>
          </a:lstStyle>
          <a:p>
            <a:r>
              <a:t>© Jones &amp; Bartlett Learning.</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8" name="Rectangle 6"/>
          <p:cNvSpPr txBox="1">
            <a:spLocks noGrp="1"/>
          </p:cNvSpPr>
          <p:nvPr>
            <p:ph type="title"/>
          </p:nvPr>
        </p:nvSpPr>
        <p:spPr>
          <a:prstGeom prst="rect">
            <a:avLst/>
          </a:prstGeom>
        </p:spPr>
        <p:txBody>
          <a:bodyPr/>
          <a:lstStyle>
            <a:lvl1pPr defTabSz="704087">
              <a:defRPr sz="3080"/>
            </a:lvl1pPr>
          </a:lstStyle>
          <a:p>
            <a:r>
              <a:rPr dirty="0"/>
              <a:t>Medications Used in Airway Management</a:t>
            </a:r>
          </a:p>
        </p:txBody>
      </p:sp>
      <p:sp>
        <p:nvSpPr>
          <p:cNvPr id="679" name="Rectangle 7"/>
          <p:cNvSpPr txBox="1">
            <a:spLocks noGrp="1"/>
          </p:cNvSpPr>
          <p:nvPr>
            <p:ph idx="1"/>
          </p:nvPr>
        </p:nvSpPr>
        <p:spPr>
          <a:prstGeom prst="rect">
            <a:avLst/>
          </a:prstGeom>
        </p:spPr>
        <p:txBody>
          <a:bodyPr/>
          <a:lstStyle/>
          <a:p>
            <a:r>
              <a:rPr dirty="0"/>
              <a:t>Chemical paralytic agents (cont’d)</a:t>
            </a:r>
          </a:p>
          <a:p>
            <a:pPr marL="800100" lvl="1" indent="-342900">
              <a:spcBef>
                <a:spcPts val="700"/>
              </a:spcBef>
              <a:buFont typeface="Lucida Grande"/>
              <a:defRPr sz="2400"/>
            </a:pPr>
            <a:r>
              <a:rPr dirty="0"/>
              <a:t>Succinylcholine (</a:t>
            </a:r>
            <a:r>
              <a:rPr dirty="0" err="1"/>
              <a:t>Anectine</a:t>
            </a:r>
            <a:r>
              <a:rPr dirty="0"/>
              <a:t>)</a:t>
            </a:r>
          </a:p>
          <a:p>
            <a:pPr marL="1143000" lvl="2" indent="-228600">
              <a:spcBef>
                <a:spcPts val="600"/>
              </a:spcBef>
              <a:defRPr sz="2200"/>
            </a:pPr>
            <a:r>
              <a:rPr dirty="0"/>
              <a:t>Competitive depolarizing paralytic agent</a:t>
            </a:r>
            <a:endParaRPr sz="2100" dirty="0"/>
          </a:p>
          <a:p>
            <a:pPr marL="1143000" lvl="2" indent="-228600">
              <a:spcBef>
                <a:spcPts val="600"/>
              </a:spcBef>
              <a:defRPr sz="2200"/>
            </a:pPr>
            <a:r>
              <a:rPr dirty="0"/>
              <a:t>Rapid onset and relatively brief duration</a:t>
            </a:r>
            <a:endParaRPr sz="2100" dirty="0"/>
          </a:p>
          <a:p>
            <a:pPr marL="1143000" lvl="2" indent="-228600">
              <a:spcBef>
                <a:spcPts val="600"/>
              </a:spcBef>
              <a:defRPr sz="2200"/>
            </a:pPr>
            <a:r>
              <a:rPr dirty="0"/>
              <a:t>Adverse effects: hyperkalemia, bradycardia, an elevated intraocular pressure, and malignant hyperthermia</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3" name="Rectangle 6"/>
          <p:cNvSpPr txBox="1">
            <a:spLocks noGrp="1"/>
          </p:cNvSpPr>
          <p:nvPr>
            <p:ph type="title"/>
          </p:nvPr>
        </p:nvSpPr>
        <p:spPr>
          <a:prstGeom prst="rect">
            <a:avLst/>
          </a:prstGeom>
        </p:spPr>
        <p:txBody>
          <a:bodyPr/>
          <a:lstStyle>
            <a:lvl1pPr defTabSz="704087">
              <a:defRPr sz="3080"/>
            </a:lvl1pPr>
          </a:lstStyle>
          <a:p>
            <a:r>
              <a:rPr dirty="0"/>
              <a:t>Medications Used in Airway Management</a:t>
            </a:r>
          </a:p>
        </p:txBody>
      </p:sp>
      <p:sp>
        <p:nvSpPr>
          <p:cNvPr id="684" name="Rectangle 7"/>
          <p:cNvSpPr txBox="1">
            <a:spLocks noGrp="1"/>
          </p:cNvSpPr>
          <p:nvPr>
            <p:ph idx="1"/>
          </p:nvPr>
        </p:nvSpPr>
        <p:spPr>
          <a:prstGeom prst="rect">
            <a:avLst/>
          </a:prstGeom>
        </p:spPr>
        <p:txBody>
          <a:bodyPr/>
          <a:lstStyle/>
          <a:p>
            <a:r>
              <a:rPr dirty="0"/>
              <a:t>Chemical paralytic agents (cont’d)</a:t>
            </a:r>
          </a:p>
          <a:p>
            <a:pPr marL="800100" lvl="1" indent="-342900">
              <a:spcBef>
                <a:spcPts val="700"/>
              </a:spcBef>
              <a:buFont typeface="Lucida Grande"/>
              <a:defRPr sz="2400"/>
            </a:pPr>
            <a:r>
              <a:rPr dirty="0"/>
              <a:t>Nondepolarizing paralytic agents</a:t>
            </a:r>
          </a:p>
          <a:p>
            <a:pPr marL="1143000" lvl="2" indent="-228600">
              <a:spcBef>
                <a:spcPts val="600"/>
              </a:spcBef>
              <a:defRPr sz="2200"/>
            </a:pPr>
            <a:r>
              <a:rPr dirty="0"/>
              <a:t>Compete with </a:t>
            </a:r>
            <a:r>
              <a:rPr dirty="0" err="1"/>
              <a:t>ACh</a:t>
            </a:r>
            <a:r>
              <a:rPr dirty="0"/>
              <a:t> at nicotinic receptor sites</a:t>
            </a:r>
            <a:endParaRPr sz="2100" dirty="0"/>
          </a:p>
          <a:p>
            <a:pPr marL="1143000" lvl="2" indent="-228600">
              <a:spcBef>
                <a:spcPts val="600"/>
              </a:spcBef>
              <a:defRPr sz="2200"/>
            </a:pPr>
            <a:r>
              <a:rPr dirty="0"/>
              <a:t>Rocuronium (</a:t>
            </a:r>
            <a:r>
              <a:rPr dirty="0" err="1"/>
              <a:t>Zemuron</a:t>
            </a:r>
            <a:r>
              <a:rPr dirty="0"/>
              <a:t>): rapid onset; short duration</a:t>
            </a:r>
            <a:endParaRPr sz="2100" dirty="0"/>
          </a:p>
          <a:p>
            <a:pPr marL="1143000" lvl="2" indent="-228600">
              <a:spcBef>
                <a:spcPts val="600"/>
              </a:spcBef>
              <a:defRPr sz="2200"/>
            </a:pPr>
            <a:r>
              <a:rPr dirty="0"/>
              <a:t>Vecuronium (</a:t>
            </a:r>
            <a:r>
              <a:rPr dirty="0" err="1"/>
              <a:t>Norcuron</a:t>
            </a:r>
            <a:r>
              <a:rPr dirty="0"/>
              <a:t>): long onset; available as a powder for reconstitution</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8" name="Rectangle 6"/>
          <p:cNvSpPr txBox="1">
            <a:spLocks noGrp="1"/>
          </p:cNvSpPr>
          <p:nvPr>
            <p:ph type="title"/>
          </p:nvPr>
        </p:nvSpPr>
        <p:spPr>
          <a:prstGeom prst="rect">
            <a:avLst/>
          </a:prstGeom>
        </p:spPr>
        <p:txBody>
          <a:bodyPr/>
          <a:lstStyle>
            <a:lvl1pPr defTabSz="704087">
              <a:defRPr sz="3080"/>
            </a:lvl1pPr>
          </a:lstStyle>
          <a:p>
            <a:r>
              <a:rPr dirty="0"/>
              <a:t>Medications Used in Airway Management</a:t>
            </a:r>
          </a:p>
        </p:txBody>
      </p:sp>
      <p:sp>
        <p:nvSpPr>
          <p:cNvPr id="689" name="Rectangle 7"/>
          <p:cNvSpPr txBox="1">
            <a:spLocks noGrp="1"/>
          </p:cNvSpPr>
          <p:nvPr>
            <p:ph idx="1"/>
          </p:nvPr>
        </p:nvSpPr>
        <p:spPr>
          <a:prstGeom prst="rect">
            <a:avLst/>
          </a:prstGeom>
        </p:spPr>
        <p:txBody>
          <a:bodyPr/>
          <a:lstStyle/>
          <a:p>
            <a:r>
              <a:rPr dirty="0"/>
              <a:t>Other airway medications</a:t>
            </a:r>
          </a:p>
          <a:p>
            <a:pPr marL="800100" lvl="1" indent="-342900">
              <a:spcBef>
                <a:spcPts val="700"/>
              </a:spcBef>
              <a:buFont typeface="Lucida Grande"/>
              <a:defRPr sz="2400"/>
            </a:pPr>
            <a:r>
              <a:rPr dirty="0"/>
              <a:t>When upper airway edema is present, the following may be used:</a:t>
            </a:r>
          </a:p>
          <a:p>
            <a:pPr marL="1143000" lvl="2" indent="-228600">
              <a:spcBef>
                <a:spcPts val="600"/>
              </a:spcBef>
              <a:defRPr sz="2200"/>
            </a:pPr>
            <a:r>
              <a:rPr dirty="0"/>
              <a:t>Corticosteroid</a:t>
            </a:r>
            <a:endParaRPr sz="2100" dirty="0"/>
          </a:p>
          <a:p>
            <a:pPr marL="1143000" lvl="2" indent="-228600">
              <a:spcBef>
                <a:spcPts val="600"/>
              </a:spcBef>
              <a:defRPr sz="2200"/>
            </a:pPr>
            <a:r>
              <a:rPr dirty="0"/>
              <a:t>Vasoconstrictor</a:t>
            </a:r>
            <a:endParaRPr sz="2100" dirty="0"/>
          </a:p>
          <a:p>
            <a:pPr marL="1143000" lvl="2" indent="-228600">
              <a:spcBef>
                <a:spcPts val="600"/>
              </a:spcBef>
              <a:defRPr sz="2200"/>
            </a:pPr>
            <a:r>
              <a:rPr dirty="0"/>
              <a:t>Bronchodilator</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3" name="Rectangle 6"/>
          <p:cNvSpPr txBox="1">
            <a:spLocks noGrp="1"/>
          </p:cNvSpPr>
          <p:nvPr>
            <p:ph type="title"/>
          </p:nvPr>
        </p:nvSpPr>
        <p:spPr>
          <a:prstGeom prst="rect">
            <a:avLst/>
          </a:prstGeom>
        </p:spPr>
        <p:txBody>
          <a:bodyPr/>
          <a:lstStyle>
            <a:lvl1pPr defTabSz="685800">
              <a:defRPr sz="3000"/>
            </a:lvl1pPr>
          </a:lstStyle>
          <a:p>
            <a:r>
              <a:rPr dirty="0"/>
              <a:t>Medications Used in Respiratory Management</a:t>
            </a:r>
          </a:p>
        </p:txBody>
      </p:sp>
      <p:sp>
        <p:nvSpPr>
          <p:cNvPr id="694" name="Rectangle 7"/>
          <p:cNvSpPr txBox="1">
            <a:spLocks noGrp="1"/>
          </p:cNvSpPr>
          <p:nvPr>
            <p:ph idx="1"/>
          </p:nvPr>
        </p:nvSpPr>
        <p:spPr>
          <a:prstGeom prst="rect">
            <a:avLst/>
          </a:prstGeom>
        </p:spPr>
        <p:txBody>
          <a:bodyPr/>
          <a:lstStyle/>
          <a:p>
            <a:r>
              <a:rPr dirty="0"/>
              <a:t>Beta-agonist medications</a:t>
            </a:r>
          </a:p>
          <a:p>
            <a:pPr marL="800100" lvl="1" indent="-342900">
              <a:spcBef>
                <a:spcPts val="700"/>
              </a:spcBef>
              <a:buFont typeface="Lucida Grande"/>
              <a:defRPr sz="2400"/>
            </a:pPr>
            <a:r>
              <a:rPr dirty="0"/>
              <a:t>Primary treatment for acute bronchospasm</a:t>
            </a:r>
          </a:p>
          <a:p>
            <a:pPr marL="800100" lvl="1" indent="-342900">
              <a:spcBef>
                <a:spcPts val="700"/>
              </a:spcBef>
              <a:buFont typeface="Lucida Grande"/>
              <a:defRPr sz="2400"/>
            </a:pPr>
            <a:r>
              <a:rPr dirty="0"/>
              <a:t>Cause muscle relaxation and bronchodilation </a:t>
            </a:r>
          </a:p>
          <a:p>
            <a:pPr marL="800100" lvl="1" indent="-342900">
              <a:spcBef>
                <a:spcPts val="700"/>
              </a:spcBef>
              <a:buFont typeface="Lucida Grande"/>
              <a:defRPr sz="2400"/>
            </a:pPr>
            <a:r>
              <a:rPr dirty="0"/>
              <a:t>Selective: target only beta-2 receptor sites</a:t>
            </a:r>
          </a:p>
          <a:p>
            <a:pPr marL="800100" lvl="1" indent="-342900">
              <a:spcBef>
                <a:spcPts val="700"/>
              </a:spcBef>
              <a:buFont typeface="Lucida Grande"/>
              <a:defRPr sz="2400"/>
            </a:pPr>
            <a:r>
              <a:rPr dirty="0"/>
              <a:t>Nonselective: affect beta-1 and beta-2</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8" name="Rectangle 6"/>
          <p:cNvSpPr txBox="1">
            <a:spLocks noGrp="1"/>
          </p:cNvSpPr>
          <p:nvPr>
            <p:ph type="title"/>
          </p:nvPr>
        </p:nvSpPr>
        <p:spPr>
          <a:prstGeom prst="rect">
            <a:avLst/>
          </a:prstGeom>
        </p:spPr>
        <p:txBody>
          <a:bodyPr/>
          <a:lstStyle>
            <a:lvl1pPr defTabSz="685800">
              <a:defRPr sz="3000"/>
            </a:lvl1pPr>
          </a:lstStyle>
          <a:p>
            <a:r>
              <a:rPr dirty="0"/>
              <a:t>Medications Used in Respiratory Management</a:t>
            </a:r>
          </a:p>
        </p:txBody>
      </p:sp>
      <p:sp>
        <p:nvSpPr>
          <p:cNvPr id="699" name="Rectangle 7"/>
          <p:cNvSpPr txBox="1">
            <a:spLocks noGrp="1"/>
          </p:cNvSpPr>
          <p:nvPr>
            <p:ph idx="1"/>
          </p:nvPr>
        </p:nvSpPr>
        <p:spPr>
          <a:prstGeom prst="rect">
            <a:avLst/>
          </a:prstGeom>
        </p:spPr>
        <p:txBody>
          <a:bodyPr/>
          <a:lstStyle/>
          <a:p>
            <a:r>
              <a:rPr dirty="0"/>
              <a:t>Beta-agonist medications (cont’d)</a:t>
            </a:r>
          </a:p>
          <a:p>
            <a:pPr marL="800100" lvl="1" indent="-342900">
              <a:spcBef>
                <a:spcPts val="700"/>
              </a:spcBef>
              <a:buFont typeface="Lucida Grande"/>
              <a:defRPr sz="2400"/>
            </a:pPr>
            <a:r>
              <a:rPr dirty="0"/>
              <a:t>Albuterol: selective beta-2 agonist</a:t>
            </a:r>
          </a:p>
          <a:p>
            <a:pPr marL="1143000" lvl="2" indent="-228600">
              <a:spcBef>
                <a:spcPts val="600"/>
              </a:spcBef>
              <a:defRPr sz="2200"/>
            </a:pPr>
            <a:r>
              <a:rPr dirty="0"/>
              <a:t>Typically nebulized or administered using a metered-dose inhaler for emergency treatment of bronchospasm</a:t>
            </a:r>
            <a:endParaRPr sz="2100" dirty="0"/>
          </a:p>
          <a:p>
            <a:pPr marL="800100" lvl="1" indent="-342900">
              <a:spcBef>
                <a:spcPts val="700"/>
              </a:spcBef>
              <a:buFont typeface="Lucida Grande"/>
              <a:defRPr sz="2400"/>
            </a:pPr>
            <a:r>
              <a:rPr dirty="0"/>
              <a:t>Levalbuterol: similar to albuterol</a:t>
            </a:r>
          </a:p>
          <a:p>
            <a:pPr marL="1143000" lvl="2" indent="-228600">
              <a:spcBef>
                <a:spcPts val="600"/>
              </a:spcBef>
              <a:defRPr sz="2200"/>
            </a:pPr>
            <a:r>
              <a:rPr dirty="0"/>
              <a:t>Fewer beta-1 effects</a:t>
            </a:r>
            <a:endParaRPr sz="2100" dirty="0"/>
          </a:p>
          <a:p>
            <a:pPr marL="800100" lvl="1" indent="-342900">
              <a:spcBef>
                <a:spcPts val="700"/>
              </a:spcBef>
              <a:buFont typeface="Lucida Grande"/>
              <a:defRPr sz="2400"/>
            </a:pPr>
            <a:r>
              <a:rPr dirty="0"/>
              <a:t>Terbutaline and epinephrine </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3" name="Rectangle 6"/>
          <p:cNvSpPr txBox="1">
            <a:spLocks noGrp="1"/>
          </p:cNvSpPr>
          <p:nvPr>
            <p:ph type="title"/>
          </p:nvPr>
        </p:nvSpPr>
        <p:spPr>
          <a:prstGeom prst="rect">
            <a:avLst/>
          </a:prstGeom>
        </p:spPr>
        <p:txBody>
          <a:bodyPr/>
          <a:lstStyle>
            <a:lvl1pPr defTabSz="685800">
              <a:defRPr sz="3000"/>
            </a:lvl1pPr>
          </a:lstStyle>
          <a:p>
            <a:r>
              <a:rPr dirty="0"/>
              <a:t>Medications Used in Respiratory Management</a:t>
            </a:r>
          </a:p>
        </p:txBody>
      </p:sp>
      <p:sp>
        <p:nvSpPr>
          <p:cNvPr id="704" name="Rectangle 7"/>
          <p:cNvSpPr txBox="1">
            <a:spLocks noGrp="1"/>
          </p:cNvSpPr>
          <p:nvPr>
            <p:ph idx="1"/>
          </p:nvPr>
        </p:nvSpPr>
        <p:spPr>
          <a:prstGeom prst="rect">
            <a:avLst/>
          </a:prstGeom>
        </p:spPr>
        <p:txBody>
          <a:bodyPr/>
          <a:lstStyle/>
          <a:p>
            <a:r>
              <a:rPr dirty="0" err="1"/>
              <a:t>Mucokinetic</a:t>
            </a:r>
            <a:r>
              <a:rPr dirty="0"/>
              <a:t> and bronchodilator medications</a:t>
            </a:r>
          </a:p>
          <a:p>
            <a:pPr marL="800100" lvl="1" indent="-342900">
              <a:spcBef>
                <a:spcPts val="700"/>
              </a:spcBef>
              <a:buFont typeface="Lucida Grande"/>
              <a:defRPr sz="2400"/>
            </a:pPr>
            <a:r>
              <a:rPr dirty="0"/>
              <a:t>Ipratropium bromide (Atrovent)</a:t>
            </a:r>
          </a:p>
          <a:p>
            <a:pPr marL="1143000" lvl="2" indent="-228600">
              <a:spcBef>
                <a:spcPts val="600"/>
              </a:spcBef>
              <a:defRPr sz="2200"/>
            </a:pPr>
            <a:r>
              <a:rPr dirty="0"/>
              <a:t>Antagonizes muscarinic receptors</a:t>
            </a:r>
            <a:endParaRPr sz="2100" dirty="0"/>
          </a:p>
          <a:p>
            <a:pPr marL="1143000" lvl="2" indent="-228600">
              <a:spcBef>
                <a:spcPts val="600"/>
              </a:spcBef>
              <a:defRPr sz="2200"/>
            </a:pPr>
            <a:r>
              <a:rPr dirty="0"/>
              <a:t>Causes bronchodilation and decreased mucus in the upper and lower airways</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8" name="Rectangle 6"/>
          <p:cNvSpPr txBox="1">
            <a:spLocks noGrp="1"/>
          </p:cNvSpPr>
          <p:nvPr>
            <p:ph type="title"/>
          </p:nvPr>
        </p:nvSpPr>
        <p:spPr>
          <a:prstGeom prst="rect">
            <a:avLst/>
          </a:prstGeom>
        </p:spPr>
        <p:txBody>
          <a:bodyPr/>
          <a:lstStyle>
            <a:lvl1pPr defTabSz="685800">
              <a:defRPr sz="3000"/>
            </a:lvl1pPr>
          </a:lstStyle>
          <a:p>
            <a:r>
              <a:rPr dirty="0"/>
              <a:t>Medications Used in Respiratory Management</a:t>
            </a:r>
          </a:p>
        </p:txBody>
      </p:sp>
      <p:sp>
        <p:nvSpPr>
          <p:cNvPr id="709" name="Rectangle 7"/>
          <p:cNvSpPr txBox="1">
            <a:spLocks noGrp="1"/>
          </p:cNvSpPr>
          <p:nvPr>
            <p:ph idx="1"/>
          </p:nvPr>
        </p:nvSpPr>
        <p:spPr>
          <a:prstGeom prst="rect">
            <a:avLst/>
          </a:prstGeom>
        </p:spPr>
        <p:txBody>
          <a:bodyPr/>
          <a:lstStyle/>
          <a:p>
            <a:r>
              <a:rPr dirty="0"/>
              <a:t>Corticosteroids</a:t>
            </a:r>
          </a:p>
          <a:p>
            <a:pPr marL="800100" lvl="1" indent="-342900">
              <a:spcBef>
                <a:spcPts val="700"/>
              </a:spcBef>
              <a:buFont typeface="Lucida Grande"/>
              <a:defRPr sz="2400"/>
            </a:pPr>
            <a:r>
              <a:rPr dirty="0"/>
              <a:t>Administered to reduce airway inflammation and improve oxygenation and ventilation	</a:t>
            </a:r>
          </a:p>
          <a:p>
            <a:pPr marL="800100" lvl="1" indent="-342900">
              <a:spcBef>
                <a:spcPts val="700"/>
              </a:spcBef>
              <a:buFont typeface="Lucida Grande"/>
              <a:defRPr sz="2400"/>
            </a:pPr>
            <a:r>
              <a:rPr dirty="0"/>
              <a:t>Have immunosuppressant properties</a:t>
            </a:r>
          </a:p>
          <a:p>
            <a:pPr marL="800100" lvl="1" indent="-342900">
              <a:spcBef>
                <a:spcPts val="700"/>
              </a:spcBef>
              <a:buFont typeface="Lucida Grande"/>
              <a:defRPr sz="2400"/>
            </a:pPr>
            <a:r>
              <a:rPr dirty="0"/>
              <a:t>Many contraindications and adverse effects</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3" name="Title 1"/>
          <p:cNvSpPr txBox="1">
            <a:spLocks noGrp="1"/>
          </p:cNvSpPr>
          <p:nvPr>
            <p:ph type="title"/>
          </p:nvPr>
        </p:nvSpPr>
        <p:spPr>
          <a:prstGeom prst="rect">
            <a:avLst/>
          </a:prstGeom>
        </p:spPr>
        <p:txBody>
          <a:bodyPr/>
          <a:lstStyle>
            <a:lvl1pPr defTabSz="685800">
              <a:defRPr sz="3000"/>
            </a:lvl1pPr>
          </a:lstStyle>
          <a:p>
            <a:r>
              <a:rPr dirty="0"/>
              <a:t>Medications Used in Respiratory Management</a:t>
            </a:r>
          </a:p>
        </p:txBody>
      </p:sp>
      <p:sp>
        <p:nvSpPr>
          <p:cNvPr id="714" name="Content Placeholder 2"/>
          <p:cNvSpPr txBox="1">
            <a:spLocks noGrp="1"/>
          </p:cNvSpPr>
          <p:nvPr>
            <p:ph idx="1"/>
          </p:nvPr>
        </p:nvSpPr>
        <p:spPr>
          <a:prstGeom prst="rect">
            <a:avLst/>
          </a:prstGeom>
        </p:spPr>
        <p:txBody>
          <a:bodyPr/>
          <a:lstStyle/>
          <a:p>
            <a:r>
              <a:rPr dirty="0"/>
              <a:t>Leukotriene receptor antagonists</a:t>
            </a:r>
          </a:p>
          <a:p>
            <a:pPr marL="800100" lvl="1" indent="-342900">
              <a:spcBef>
                <a:spcPts val="700"/>
              </a:spcBef>
              <a:buFont typeface="Lucida Grande"/>
              <a:defRPr sz="2400"/>
            </a:pPr>
            <a:r>
              <a:rPr dirty="0"/>
              <a:t>Taken by patients with asthma and                  certain allergies on a long-term basis </a:t>
            </a:r>
          </a:p>
          <a:p>
            <a:pPr marL="800100" lvl="1" indent="-342900">
              <a:spcBef>
                <a:spcPts val="700"/>
              </a:spcBef>
              <a:buFont typeface="Lucida Grande"/>
              <a:defRPr sz="2400"/>
            </a:pPr>
            <a:r>
              <a:rPr dirty="0"/>
              <a:t>Montelukast (</a:t>
            </a:r>
            <a:r>
              <a:rPr dirty="0" err="1"/>
              <a:t>Singulair</a:t>
            </a:r>
            <a:r>
              <a:rPr dirty="0"/>
              <a:t>)</a:t>
            </a:r>
          </a:p>
          <a:p>
            <a:pPr marL="800100" lvl="1" indent="-342900">
              <a:spcBef>
                <a:spcPts val="700"/>
              </a:spcBef>
              <a:buFont typeface="Lucida Grande"/>
              <a:defRPr sz="2400"/>
            </a:pPr>
            <a:r>
              <a:rPr dirty="0"/>
              <a:t>Zafirlukast (Accolate)</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8"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719" name="Rectangle 7"/>
          <p:cNvSpPr txBox="1">
            <a:spLocks noGrp="1"/>
          </p:cNvSpPr>
          <p:nvPr>
            <p:ph idx="1"/>
          </p:nvPr>
        </p:nvSpPr>
        <p:spPr>
          <a:prstGeom prst="rect">
            <a:avLst/>
          </a:prstGeom>
        </p:spPr>
        <p:txBody>
          <a:bodyPr/>
          <a:lstStyle/>
          <a:p>
            <a:r>
              <a:rPr dirty="0"/>
              <a:t>Antidysrhythmic medications</a:t>
            </a:r>
          </a:p>
          <a:p>
            <a:pPr marL="800100" lvl="1" indent="-342900">
              <a:spcBef>
                <a:spcPts val="700"/>
              </a:spcBef>
              <a:buFont typeface="Lucida Grande"/>
              <a:defRPr sz="2400"/>
            </a:pPr>
            <a:r>
              <a:rPr dirty="0"/>
              <a:t>Target cells within the heart to:</a:t>
            </a:r>
          </a:p>
          <a:p>
            <a:pPr marL="1143000" lvl="2" indent="-228600">
              <a:spcBef>
                <a:spcPts val="600"/>
              </a:spcBef>
              <a:defRPr sz="2200"/>
            </a:pPr>
            <a:r>
              <a:rPr dirty="0"/>
              <a:t>Resolve dysrhythmia</a:t>
            </a:r>
            <a:endParaRPr sz="2100" dirty="0"/>
          </a:p>
          <a:p>
            <a:pPr marL="1143000" lvl="2" indent="-228600">
              <a:spcBef>
                <a:spcPts val="600"/>
              </a:spcBef>
              <a:defRPr sz="2200"/>
            </a:pPr>
            <a:r>
              <a:rPr dirty="0"/>
              <a:t>Suppress ectopic foci </a:t>
            </a:r>
            <a:endParaRPr sz="2100" dirty="0"/>
          </a:p>
          <a:p>
            <a:pPr marL="800100" lvl="1" indent="-342900">
              <a:spcBef>
                <a:spcPts val="700"/>
              </a:spcBef>
              <a:buFont typeface="Lucida Grande"/>
              <a:defRPr sz="2400"/>
            </a:pPr>
            <a:r>
              <a:rPr dirty="0"/>
              <a:t>Vaughan-Williams classification groups medications into four classes</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3"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724" name="Rectangle 7"/>
          <p:cNvSpPr txBox="1">
            <a:spLocks noGrp="1"/>
          </p:cNvSpPr>
          <p:nvPr>
            <p:ph idx="1"/>
          </p:nvPr>
        </p:nvSpPr>
        <p:spPr>
          <a:prstGeom prst="rect">
            <a:avLst/>
          </a:prstGeom>
        </p:spPr>
        <p:txBody>
          <a:bodyPr>
            <a:normAutofit/>
          </a:bodyPr>
          <a:lstStyle/>
          <a:p>
            <a:r>
              <a:rPr dirty="0"/>
              <a:t>Five phases of cardiac cell activity</a:t>
            </a:r>
          </a:p>
          <a:p>
            <a:pPr marL="800100" lvl="1" indent="-342900">
              <a:spcBef>
                <a:spcPts val="700"/>
              </a:spcBef>
              <a:buFont typeface="Lucida Grande"/>
              <a:defRPr sz="2400"/>
            </a:pPr>
            <a:r>
              <a:rPr dirty="0"/>
              <a:t>Phase 4: Cardiac cells are at rest.</a:t>
            </a:r>
          </a:p>
          <a:p>
            <a:pPr marL="800100" lvl="1" indent="-342900">
              <a:spcBef>
                <a:spcPts val="700"/>
              </a:spcBef>
              <a:buFont typeface="Lucida Grande"/>
              <a:defRPr sz="2400"/>
            </a:pPr>
            <a:r>
              <a:rPr dirty="0"/>
              <a:t>Phase 0: A rapid influx of sodium ions occurs.</a:t>
            </a:r>
          </a:p>
          <a:p>
            <a:pPr marL="800100" lvl="1" indent="-342900">
              <a:spcBef>
                <a:spcPts val="700"/>
              </a:spcBef>
              <a:buFont typeface="Lucida Grande"/>
              <a:defRPr sz="2400"/>
            </a:pPr>
            <a:r>
              <a:rPr dirty="0"/>
              <a:t>Phase 1: Sodium decreases; potassium exits.</a:t>
            </a:r>
          </a:p>
          <a:p>
            <a:pPr marL="800100" lvl="1" indent="-342900">
              <a:spcBef>
                <a:spcPts val="700"/>
              </a:spcBef>
              <a:buFont typeface="Lucida Grande"/>
              <a:defRPr sz="2400"/>
            </a:pPr>
            <a:r>
              <a:rPr dirty="0"/>
              <a:t>Phase 2: Calcium moves in; potassium exits.</a:t>
            </a:r>
          </a:p>
          <a:p>
            <a:pPr marL="800100" lvl="1" indent="-342900">
              <a:spcBef>
                <a:spcPts val="700"/>
              </a:spcBef>
              <a:buFont typeface="Lucida Grande"/>
              <a:defRPr sz="2400"/>
            </a:pPr>
            <a:r>
              <a:rPr dirty="0"/>
              <a:t>Phase 3: Calcium movement ceases; potassium outflow continues.</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8"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pic>
        <p:nvPicPr>
          <p:cNvPr id="729" name="Picture 3" descr="Picture 3"/>
          <p:cNvPicPr>
            <a:picLocks noChangeAspect="1"/>
          </p:cNvPicPr>
          <p:nvPr/>
        </p:nvPicPr>
        <p:blipFill>
          <a:blip r:embed="rId3"/>
          <a:stretch>
            <a:fillRect/>
          </a:stretch>
        </p:blipFill>
        <p:spPr>
          <a:xfrm>
            <a:off x="1778000" y="1600200"/>
            <a:ext cx="5881688" cy="4468813"/>
          </a:xfrm>
          <a:prstGeom prst="rect">
            <a:avLst/>
          </a:prstGeom>
          <a:ln w="12700">
            <a:miter lim="400000"/>
          </a:ln>
        </p:spPr>
      </p:pic>
      <p:sp>
        <p:nvSpPr>
          <p:cNvPr id="730" name="Rectangle 6"/>
          <p:cNvSpPr txBox="1"/>
          <p:nvPr/>
        </p:nvSpPr>
        <p:spPr>
          <a:xfrm>
            <a:off x="1768474" y="6069012"/>
            <a:ext cx="5891215"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defRPr sz="900">
                <a:solidFill>
                  <a:schemeClr val="accent3">
                    <a:lumOff val="44000"/>
                  </a:schemeClr>
                </a:solidFill>
              </a:defRPr>
            </a:pPr>
            <a:r>
              <a:t>Reproduced from </a:t>
            </a:r>
            <a:r>
              <a:rPr i="1"/>
              <a:t>12-Lead ECG: The Art of Interpretation</a:t>
            </a:r>
            <a:r>
              <a:t>, courtesy of Tomas B. Garcia, MD.</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4"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735" name="Rectangle 7"/>
          <p:cNvSpPr txBox="1">
            <a:spLocks noGrp="1"/>
          </p:cNvSpPr>
          <p:nvPr>
            <p:ph idx="1"/>
          </p:nvPr>
        </p:nvSpPr>
        <p:spPr>
          <a:prstGeom prst="rect">
            <a:avLst/>
          </a:prstGeom>
        </p:spPr>
        <p:txBody>
          <a:bodyPr/>
          <a:lstStyle/>
          <a:p>
            <a:r>
              <a:rPr dirty="0"/>
              <a:t>Class I: Antidysrhythmic medications</a:t>
            </a:r>
          </a:p>
          <a:p>
            <a:pPr marL="800100" lvl="1" indent="-342900">
              <a:spcBef>
                <a:spcPts val="700"/>
              </a:spcBef>
              <a:buFont typeface="Lucida Grande"/>
              <a:defRPr sz="2400"/>
            </a:pPr>
            <a:r>
              <a:rPr dirty="0"/>
              <a:t>Slow the movement of sodium in cardiac cells</a:t>
            </a:r>
          </a:p>
          <a:p>
            <a:pPr marL="800100" lvl="1" indent="-342900">
              <a:spcBef>
                <a:spcPts val="700"/>
              </a:spcBef>
              <a:buFont typeface="Lucida Grande"/>
              <a:defRPr sz="2400"/>
            </a:pPr>
            <a:r>
              <a:rPr dirty="0"/>
              <a:t>Procainamide: suppresses activity of ectopic foci and slows conduction velocity</a:t>
            </a:r>
          </a:p>
          <a:p>
            <a:pPr marL="800100" lvl="1" indent="-342900">
              <a:spcBef>
                <a:spcPts val="700"/>
              </a:spcBef>
              <a:buFont typeface="Lucida Grande"/>
              <a:defRPr sz="2400"/>
            </a:pPr>
            <a:r>
              <a:rPr dirty="0"/>
              <a:t>Lidocaine: blocks sodium channels</a:t>
            </a:r>
          </a:p>
          <a:p>
            <a:pPr marL="1143000" lvl="2" indent="-228600">
              <a:spcBef>
                <a:spcPts val="600"/>
              </a:spcBef>
              <a:defRPr sz="2200"/>
            </a:pPr>
            <a:r>
              <a:rPr dirty="0"/>
              <a:t>Resolves ventricular dysrhythmias; suppresses ectopic foci</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9"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740" name="Rectangle 7"/>
          <p:cNvSpPr txBox="1">
            <a:spLocks noGrp="1"/>
          </p:cNvSpPr>
          <p:nvPr>
            <p:ph idx="1"/>
          </p:nvPr>
        </p:nvSpPr>
        <p:spPr>
          <a:prstGeom prst="rect">
            <a:avLst/>
          </a:prstGeom>
        </p:spPr>
        <p:txBody>
          <a:bodyPr/>
          <a:lstStyle/>
          <a:p>
            <a:r>
              <a:rPr dirty="0"/>
              <a:t>Class II: Antidysrhythmic medications/</a:t>
            </a:r>
            <a:br>
              <a:rPr dirty="0"/>
            </a:br>
            <a:r>
              <a:rPr dirty="0"/>
              <a:t>beta-adrenergic blocking agents</a:t>
            </a:r>
          </a:p>
          <a:p>
            <a:pPr marL="800100" lvl="1" indent="-342900">
              <a:spcBef>
                <a:spcPts val="700"/>
              </a:spcBef>
              <a:buFont typeface="Lucida Grande"/>
              <a:defRPr sz="2400"/>
            </a:pPr>
            <a:r>
              <a:rPr dirty="0"/>
              <a:t>Inhibit catecholamine activation of beta receptor sites</a:t>
            </a:r>
          </a:p>
          <a:p>
            <a:pPr marL="800100" lvl="1" indent="-342900">
              <a:spcBef>
                <a:spcPts val="700"/>
              </a:spcBef>
              <a:buFont typeface="Lucida Grande"/>
              <a:defRPr sz="2400"/>
            </a:pPr>
            <a:r>
              <a:rPr dirty="0"/>
              <a:t>May be capable of beta-1 selectivity at therapeutic doses</a:t>
            </a:r>
          </a:p>
          <a:p>
            <a:pPr marL="800100" lvl="1" indent="-342900">
              <a:spcBef>
                <a:spcPts val="700"/>
              </a:spcBef>
              <a:buFont typeface="Lucida Grande"/>
              <a:defRPr sz="2400"/>
            </a:pPr>
            <a:r>
              <a:rPr dirty="0"/>
              <a:t>May cause massive conduction abnormalities when given with calcium channel blockers</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4"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745" name="Rectangle 7"/>
          <p:cNvSpPr txBox="1">
            <a:spLocks noGrp="1"/>
          </p:cNvSpPr>
          <p:nvPr>
            <p:ph idx="1"/>
          </p:nvPr>
        </p:nvSpPr>
        <p:spPr>
          <a:prstGeom prst="rect">
            <a:avLst/>
          </a:prstGeom>
        </p:spPr>
        <p:txBody>
          <a:bodyPr/>
          <a:lstStyle/>
          <a:p>
            <a:r>
              <a:rPr dirty="0"/>
              <a:t>Class II: Antidysrhythmic medications/</a:t>
            </a:r>
            <a:br>
              <a:rPr dirty="0"/>
            </a:br>
            <a:r>
              <a:rPr dirty="0"/>
              <a:t>beta-adrenergic blocking agents (cont’d)</a:t>
            </a:r>
          </a:p>
          <a:p>
            <a:pPr marL="800100" lvl="1" indent="-342900">
              <a:spcBef>
                <a:spcPts val="700"/>
              </a:spcBef>
              <a:buFont typeface="Lucida Grande"/>
              <a:defRPr sz="2400"/>
            </a:pPr>
            <a:r>
              <a:rPr dirty="0"/>
              <a:t>Metoprolol (Lopressor): reduces heart rate during myocardial ischemia and atrial tachycardias</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9"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750" name="Rectangle 7"/>
          <p:cNvSpPr txBox="1">
            <a:spLocks noGrp="1"/>
          </p:cNvSpPr>
          <p:nvPr>
            <p:ph idx="1"/>
          </p:nvPr>
        </p:nvSpPr>
        <p:spPr>
          <a:prstGeom prst="rect">
            <a:avLst/>
          </a:prstGeom>
        </p:spPr>
        <p:txBody>
          <a:bodyPr>
            <a:normAutofit fontScale="92500"/>
          </a:bodyPr>
          <a:lstStyle/>
          <a:p>
            <a:r>
              <a:rPr dirty="0"/>
              <a:t>Class III: Antidysrhythmic medications</a:t>
            </a:r>
          </a:p>
          <a:p>
            <a:pPr marL="800100" lvl="1" indent="-342900">
              <a:spcBef>
                <a:spcPts val="700"/>
              </a:spcBef>
              <a:buFont typeface="Lucida Grande"/>
              <a:defRPr sz="2400"/>
            </a:pPr>
            <a:r>
              <a:rPr dirty="0"/>
              <a:t>Prolong the absolute refractory period </a:t>
            </a:r>
          </a:p>
          <a:p>
            <a:pPr marL="800100" lvl="1" indent="-342900">
              <a:spcBef>
                <a:spcPts val="700"/>
              </a:spcBef>
              <a:buFont typeface="Lucida Grande"/>
              <a:defRPr sz="2400"/>
            </a:pPr>
            <a:r>
              <a:rPr dirty="0"/>
              <a:t>Treat atrial or ventricular tachycardias</a:t>
            </a:r>
          </a:p>
          <a:p>
            <a:pPr marL="800100" lvl="1" indent="-342900">
              <a:spcBef>
                <a:spcPts val="700"/>
              </a:spcBef>
              <a:buFont typeface="Lucida Grande"/>
              <a:defRPr sz="2400"/>
            </a:pPr>
            <a:r>
              <a:rPr dirty="0"/>
              <a:t>Amiodarone (</a:t>
            </a:r>
            <a:r>
              <a:rPr dirty="0" err="1"/>
              <a:t>Cordarone</a:t>
            </a:r>
            <a:r>
              <a:rPr dirty="0"/>
              <a:t>)</a:t>
            </a:r>
          </a:p>
          <a:p>
            <a:pPr marL="1143000" lvl="2" indent="-228600">
              <a:spcBef>
                <a:spcPts val="600"/>
              </a:spcBef>
              <a:defRPr sz="2200"/>
            </a:pPr>
            <a:r>
              <a:rPr dirty="0"/>
              <a:t>Controversial treatment of Wolff-Parkinson-White syndrome</a:t>
            </a:r>
            <a:endParaRPr sz="2100" dirty="0"/>
          </a:p>
          <a:p>
            <a:pPr marL="1143000" lvl="2" indent="-228600">
              <a:spcBef>
                <a:spcPts val="600"/>
              </a:spcBef>
              <a:defRPr sz="2200"/>
            </a:pPr>
            <a:r>
              <a:rPr dirty="0"/>
              <a:t>May cause adverse cardiovascular effects and life-threatening pulmonary conditions</a:t>
            </a:r>
            <a:endParaRPr sz="2100" dirty="0"/>
          </a:p>
          <a:p>
            <a:pPr marL="800100" lvl="1" indent="-342900">
              <a:spcBef>
                <a:spcPts val="700"/>
              </a:spcBef>
              <a:buFont typeface="Lucida Grande"/>
              <a:defRPr sz="2400"/>
            </a:pPr>
            <a:r>
              <a:rPr dirty="0"/>
              <a:t>Sotalol (</a:t>
            </a:r>
            <a:r>
              <a:rPr dirty="0" err="1"/>
              <a:t>Betapace</a:t>
            </a:r>
            <a:r>
              <a:rPr dirty="0"/>
              <a:t>)</a:t>
            </a:r>
          </a:p>
          <a:p>
            <a:pPr marL="1143000" lvl="2" indent="-228600">
              <a:spcBef>
                <a:spcPts val="600"/>
              </a:spcBef>
              <a:defRPr sz="2200"/>
            </a:pPr>
            <a:r>
              <a:rPr dirty="0"/>
              <a:t>Taken orally for ventricular or atrial dysrhythmias</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4"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755" name="Rectangle 7"/>
          <p:cNvSpPr txBox="1">
            <a:spLocks noGrp="1"/>
          </p:cNvSpPr>
          <p:nvPr>
            <p:ph idx="1"/>
          </p:nvPr>
        </p:nvSpPr>
        <p:spPr>
          <a:prstGeom prst="rect">
            <a:avLst/>
          </a:prstGeom>
        </p:spPr>
        <p:txBody>
          <a:bodyPr>
            <a:normAutofit/>
          </a:bodyPr>
          <a:lstStyle/>
          <a:p>
            <a:r>
              <a:rPr dirty="0"/>
              <a:t>Class IV: Antidysrhythmic medications/ calcium channel blockers</a:t>
            </a:r>
          </a:p>
          <a:p>
            <a:pPr marL="800100" lvl="1" indent="-342900">
              <a:spcBef>
                <a:spcPts val="700"/>
              </a:spcBef>
              <a:buFont typeface="Lucida Grande"/>
              <a:defRPr sz="2400"/>
            </a:pPr>
            <a:r>
              <a:rPr dirty="0"/>
              <a:t>Variety of potential uses</a:t>
            </a:r>
          </a:p>
          <a:p>
            <a:pPr marL="1143000" lvl="2" indent="-228600">
              <a:spcBef>
                <a:spcPts val="600"/>
              </a:spcBef>
              <a:defRPr sz="2200"/>
            </a:pPr>
            <a:r>
              <a:rPr dirty="0"/>
              <a:t>Reducing blood pressure, controlling heart rate, treatment of cardiomyopathy </a:t>
            </a:r>
            <a:endParaRPr sz="2100" dirty="0"/>
          </a:p>
          <a:p>
            <a:pPr marL="800100" lvl="1" indent="-342900">
              <a:spcBef>
                <a:spcPts val="700"/>
              </a:spcBef>
              <a:buFont typeface="Lucida Grande"/>
              <a:defRPr sz="2400"/>
            </a:pPr>
            <a:r>
              <a:rPr dirty="0"/>
              <a:t>Displace calcium at certain receptor sites or enter smooth muscle cells in place of calcium</a:t>
            </a:r>
          </a:p>
          <a:p>
            <a:pPr marL="800100" lvl="1" indent="-342900">
              <a:spcBef>
                <a:spcPts val="700"/>
              </a:spcBef>
              <a:buFont typeface="Lucida Grande"/>
              <a:defRPr sz="2400"/>
            </a:pPr>
            <a:r>
              <a:rPr dirty="0"/>
              <a:t>Decrease automaticity of ectopic foci and velocity of cardiac contraction</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9"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760" name="Rectangle 7"/>
          <p:cNvSpPr txBox="1">
            <a:spLocks noGrp="1"/>
          </p:cNvSpPr>
          <p:nvPr>
            <p:ph idx="1"/>
          </p:nvPr>
        </p:nvSpPr>
        <p:spPr>
          <a:prstGeom prst="rect">
            <a:avLst/>
          </a:prstGeom>
        </p:spPr>
        <p:txBody>
          <a:bodyPr/>
          <a:lstStyle/>
          <a:p>
            <a:r>
              <a:rPr dirty="0"/>
              <a:t>Class IV: Antidysrhythmic medications/ calcium channel blockers (cont’d)</a:t>
            </a:r>
          </a:p>
          <a:p>
            <a:pPr marL="800100" lvl="1" indent="-342900">
              <a:spcBef>
                <a:spcPts val="700"/>
              </a:spcBef>
              <a:buFont typeface="Lucida Grande"/>
              <a:defRPr sz="2400"/>
            </a:pPr>
            <a:r>
              <a:rPr dirty="0"/>
              <a:t>Verapamil (</a:t>
            </a:r>
            <a:r>
              <a:rPr dirty="0" err="1"/>
              <a:t>Calan</a:t>
            </a:r>
            <a:r>
              <a:rPr dirty="0"/>
              <a:t>) and diltiazem (Cardizem) </a:t>
            </a:r>
          </a:p>
          <a:p>
            <a:pPr marL="1143000" lvl="2" indent="-228600">
              <a:spcBef>
                <a:spcPts val="600"/>
              </a:spcBef>
              <a:defRPr sz="2200"/>
            </a:pPr>
            <a:r>
              <a:rPr dirty="0"/>
              <a:t>Control heart rate in patients with atrial fibrillation or atrial flutter</a:t>
            </a:r>
            <a:endParaRPr sz="2100" dirty="0"/>
          </a:p>
          <a:p>
            <a:pPr marL="1143000" lvl="2" indent="-228600">
              <a:spcBef>
                <a:spcPts val="600"/>
              </a:spcBef>
              <a:defRPr sz="2200"/>
            </a:pPr>
            <a:r>
              <a:rPr dirty="0"/>
              <a:t>Administered intravenously over 2 minutes</a:t>
            </a:r>
            <a:endParaRPr sz="2100" dirty="0"/>
          </a:p>
          <a:p>
            <a:pPr marL="1143000" lvl="2" indent="-228600">
              <a:spcBef>
                <a:spcPts val="600"/>
              </a:spcBef>
              <a:defRPr sz="2200"/>
            </a:pPr>
            <a:r>
              <a:rPr dirty="0"/>
              <a:t>Require continuous electrocardiographic monitoring and frequent blood pressure monitoring</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4"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765" name="Rectangle 7"/>
          <p:cNvSpPr txBox="1">
            <a:spLocks noGrp="1"/>
          </p:cNvSpPr>
          <p:nvPr>
            <p:ph idx="1"/>
          </p:nvPr>
        </p:nvSpPr>
        <p:spPr>
          <a:prstGeom prst="rect">
            <a:avLst/>
          </a:prstGeom>
        </p:spPr>
        <p:txBody>
          <a:bodyPr>
            <a:normAutofit/>
          </a:bodyPr>
          <a:lstStyle/>
          <a:p>
            <a:r>
              <a:rPr dirty="0"/>
              <a:t>Adenosine (unnamed class)</a:t>
            </a:r>
          </a:p>
          <a:p>
            <a:pPr marL="800100" lvl="1" indent="-342900">
              <a:spcBef>
                <a:spcPts val="700"/>
              </a:spcBef>
              <a:buFont typeface="Lucida Grande"/>
              <a:defRPr sz="2400"/>
            </a:pPr>
            <a:r>
              <a:rPr dirty="0"/>
              <a:t>Decreases cardiac conduction velocity and prolongs the effective refractory period</a:t>
            </a:r>
          </a:p>
          <a:p>
            <a:pPr marL="1143000" lvl="2" indent="-228600">
              <a:spcBef>
                <a:spcPts val="600"/>
              </a:spcBef>
              <a:defRPr sz="2200"/>
            </a:pPr>
            <a:r>
              <a:rPr dirty="0"/>
              <a:t>Produces pause in cardiac activity</a:t>
            </a:r>
            <a:endParaRPr sz="2100" dirty="0"/>
          </a:p>
          <a:p>
            <a:pPr marL="800100" lvl="1" indent="-342900">
              <a:spcBef>
                <a:spcPts val="700"/>
              </a:spcBef>
              <a:buFont typeface="Lucida Grande"/>
              <a:defRPr sz="2400"/>
            </a:pPr>
            <a:r>
              <a:rPr dirty="0"/>
              <a:t>Used to evaluate the ECG tracing as cardiac electrical activity terminates and resumes</a:t>
            </a:r>
          </a:p>
          <a:p>
            <a:pPr marL="800100" lvl="1" indent="-342900">
              <a:spcBef>
                <a:spcPts val="700"/>
              </a:spcBef>
              <a:buFont typeface="Lucida Grande"/>
              <a:defRPr sz="2400"/>
            </a:pPr>
            <a:r>
              <a:rPr dirty="0"/>
              <a:t>Rapid onset and brief duration</a:t>
            </a:r>
          </a:p>
          <a:p>
            <a:pPr marL="800100" lvl="1" indent="-342900">
              <a:spcBef>
                <a:spcPts val="700"/>
              </a:spcBef>
              <a:buFont typeface="Lucida Grande"/>
              <a:defRPr sz="2400"/>
            </a:pPr>
            <a:r>
              <a:rPr dirty="0"/>
              <a:t>Administered through large-bore proximal IV</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0"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769" name="Rectangle 7"/>
          <p:cNvSpPr txBox="1">
            <a:spLocks noGrp="1"/>
          </p:cNvSpPr>
          <p:nvPr>
            <p:ph idx="1"/>
          </p:nvPr>
        </p:nvSpPr>
        <p:spPr>
          <a:prstGeom prst="rect">
            <a:avLst/>
          </a:prstGeom>
        </p:spPr>
        <p:txBody>
          <a:bodyPr/>
          <a:lstStyle/>
          <a:p>
            <a:r>
              <a:rPr dirty="0"/>
              <a:t>Alpha-adrenergic receptor antagonists</a:t>
            </a:r>
          </a:p>
          <a:p>
            <a:pPr marL="800100" lvl="1" indent="-342900">
              <a:spcBef>
                <a:spcPts val="700"/>
              </a:spcBef>
              <a:buFont typeface="Lucida Grande"/>
              <a:defRPr sz="2400"/>
            </a:pPr>
            <a:r>
              <a:rPr dirty="0"/>
              <a:t>Prevent endogenous catecholamines from reaching alpha receptors</a:t>
            </a:r>
          </a:p>
          <a:p>
            <a:pPr marL="1143000" lvl="2" indent="-228600">
              <a:spcBef>
                <a:spcPts val="600"/>
              </a:spcBef>
              <a:defRPr sz="2200"/>
            </a:pPr>
            <a:r>
              <a:rPr dirty="0"/>
              <a:t>Lower blood pressure</a:t>
            </a:r>
            <a:endParaRPr sz="2100" dirty="0"/>
          </a:p>
          <a:p>
            <a:pPr marL="1143000" lvl="2" indent="-228600">
              <a:spcBef>
                <a:spcPts val="600"/>
              </a:spcBef>
              <a:defRPr sz="2200"/>
            </a:pPr>
            <a:r>
              <a:rPr dirty="0"/>
              <a:t>Decrease systemic vascular resistance</a:t>
            </a:r>
            <a:endParaRPr sz="2100" dirty="0"/>
          </a:p>
          <a:p>
            <a:pPr marL="800100" lvl="1" indent="-342900">
              <a:spcBef>
                <a:spcPts val="700"/>
              </a:spcBef>
              <a:buFont typeface="Lucida Grande"/>
              <a:defRPr sz="2400"/>
            </a:pPr>
            <a:r>
              <a:rPr dirty="0"/>
              <a:t>Prescribed for patients with hypertension, enlarged prostate, or glaucoma</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5"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774" name="Rectangle 7"/>
          <p:cNvSpPr txBox="1">
            <a:spLocks noGrp="1"/>
          </p:cNvSpPr>
          <p:nvPr>
            <p:ph idx="1"/>
          </p:nvPr>
        </p:nvSpPr>
        <p:spPr>
          <a:prstGeom prst="rect">
            <a:avLst/>
          </a:prstGeom>
        </p:spPr>
        <p:txBody>
          <a:bodyPr/>
          <a:lstStyle/>
          <a:p>
            <a:r>
              <a:rPr dirty="0"/>
              <a:t>Alpha-adrenergic receptor antagonists (cont’d)</a:t>
            </a:r>
          </a:p>
          <a:p>
            <a:pPr marL="800100" lvl="1" indent="-342900">
              <a:spcBef>
                <a:spcPts val="700"/>
              </a:spcBef>
              <a:buFont typeface="Lucida Grande"/>
              <a:defRPr sz="2400"/>
            </a:pPr>
            <a:r>
              <a:rPr dirty="0"/>
              <a:t>Clonidine (Catapres): primarily an alpha-2 receptor agonist; emergency treatment of hypertension</a:t>
            </a:r>
          </a:p>
          <a:p>
            <a:pPr marL="800100" lvl="1" indent="-342900">
              <a:spcBef>
                <a:spcPts val="700"/>
              </a:spcBef>
              <a:buFont typeface="Lucida Grande"/>
              <a:defRPr sz="2400"/>
            </a:pPr>
            <a:r>
              <a:rPr dirty="0"/>
              <a:t>Phentolamine (</a:t>
            </a:r>
            <a:r>
              <a:rPr dirty="0" err="1"/>
              <a:t>Regitine</a:t>
            </a:r>
            <a:r>
              <a:rPr dirty="0"/>
              <a:t>): subcutaneously injected to reverse vasoconstriction</a:t>
            </a:r>
          </a:p>
          <a:p>
            <a:pPr marL="800100" lvl="1" indent="-342900">
              <a:spcBef>
                <a:spcPts val="700"/>
              </a:spcBef>
              <a:buFont typeface="Lucida Grande"/>
              <a:defRPr sz="2400"/>
            </a:pPr>
            <a:r>
              <a:rPr dirty="0"/>
              <a:t>Labetalol (</a:t>
            </a:r>
            <a:r>
              <a:rPr dirty="0" err="1"/>
              <a:t>Trandate</a:t>
            </a:r>
            <a:r>
              <a:rPr dirty="0"/>
              <a:t>): alpha-1, beta-1, and </a:t>
            </a:r>
            <a:br>
              <a:rPr dirty="0"/>
            </a:br>
            <a:r>
              <a:rPr dirty="0"/>
              <a:t>beta-2 antagonism properties</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0"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779" name="Rectangle 7"/>
          <p:cNvSpPr txBox="1">
            <a:spLocks noGrp="1"/>
          </p:cNvSpPr>
          <p:nvPr>
            <p:ph idx="1"/>
          </p:nvPr>
        </p:nvSpPr>
        <p:spPr>
          <a:prstGeom prst="rect">
            <a:avLst/>
          </a:prstGeom>
        </p:spPr>
        <p:txBody>
          <a:bodyPr>
            <a:normAutofit lnSpcReduction="10000"/>
          </a:bodyPr>
          <a:lstStyle/>
          <a:p>
            <a:r>
              <a:rPr dirty="0"/>
              <a:t>Angiotensin-converting enzyme inhibitors</a:t>
            </a:r>
          </a:p>
          <a:p>
            <a:pPr marL="800100" lvl="1" indent="-342900">
              <a:spcBef>
                <a:spcPts val="700"/>
              </a:spcBef>
              <a:buFont typeface="Lucida Grande"/>
              <a:defRPr sz="2400"/>
            </a:pPr>
            <a:r>
              <a:rPr dirty="0"/>
              <a:t>Alter function of renin-angiotensin system</a:t>
            </a:r>
          </a:p>
          <a:p>
            <a:pPr marL="1143000" lvl="2" indent="-228600">
              <a:spcBef>
                <a:spcPts val="600"/>
              </a:spcBef>
              <a:defRPr sz="2200"/>
            </a:pPr>
            <a:r>
              <a:rPr dirty="0"/>
              <a:t>Cause blood pressure and cardiac afterload to decrease</a:t>
            </a:r>
            <a:endParaRPr sz="2100" dirty="0"/>
          </a:p>
          <a:p>
            <a:pPr marL="1143000" lvl="2" indent="-228600">
              <a:spcBef>
                <a:spcPts val="600"/>
              </a:spcBef>
              <a:defRPr sz="2200"/>
            </a:pPr>
            <a:r>
              <a:rPr dirty="0"/>
              <a:t>Used to treat hypertension, cardiomyopathy, CHF</a:t>
            </a:r>
            <a:endParaRPr sz="2100" dirty="0"/>
          </a:p>
          <a:p>
            <a:pPr marL="800100" lvl="1" indent="-342900">
              <a:spcBef>
                <a:spcPts val="700"/>
              </a:spcBef>
              <a:buFont typeface="Lucida Grande"/>
              <a:defRPr sz="2400"/>
            </a:pPr>
            <a:r>
              <a:rPr dirty="0"/>
              <a:t>Patients may:</a:t>
            </a:r>
          </a:p>
          <a:p>
            <a:pPr marL="1143000" lvl="2" indent="-228600">
              <a:spcBef>
                <a:spcPts val="600"/>
              </a:spcBef>
              <a:defRPr sz="2200"/>
            </a:pPr>
            <a:r>
              <a:rPr dirty="0"/>
              <a:t>Have a chronic, dry cough</a:t>
            </a:r>
            <a:endParaRPr sz="2100" dirty="0"/>
          </a:p>
          <a:p>
            <a:pPr marL="1143000" lvl="2" indent="-228600">
              <a:spcBef>
                <a:spcPts val="600"/>
              </a:spcBef>
              <a:defRPr sz="2200"/>
            </a:pPr>
            <a:r>
              <a:rPr dirty="0"/>
              <a:t>Experience sudden, life-threatening angioedema</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5"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784" name="Rectangle 7"/>
          <p:cNvSpPr txBox="1">
            <a:spLocks noGrp="1"/>
          </p:cNvSpPr>
          <p:nvPr>
            <p:ph idx="1"/>
          </p:nvPr>
        </p:nvSpPr>
        <p:spPr>
          <a:prstGeom prst="rect">
            <a:avLst/>
          </a:prstGeom>
        </p:spPr>
        <p:txBody>
          <a:bodyPr/>
          <a:lstStyle/>
          <a:p>
            <a:r>
              <a:rPr dirty="0"/>
              <a:t>Anticholinergic medications</a:t>
            </a:r>
          </a:p>
          <a:p>
            <a:pPr marL="800100" lvl="1" indent="-342900">
              <a:spcBef>
                <a:spcPts val="700"/>
              </a:spcBef>
              <a:buFont typeface="Lucida Grande"/>
              <a:defRPr sz="2400"/>
            </a:pPr>
            <a:r>
              <a:rPr dirty="0"/>
              <a:t>Atropine: muscarinic receptor antagonist</a:t>
            </a:r>
          </a:p>
          <a:p>
            <a:pPr marL="1143000" lvl="2" indent="-228600">
              <a:spcBef>
                <a:spcPts val="600"/>
              </a:spcBef>
              <a:defRPr sz="2200"/>
            </a:pPr>
            <a:r>
              <a:rPr dirty="0"/>
              <a:t>Effectiveness is related to its concentration at receptor sites compared with </a:t>
            </a:r>
            <a:r>
              <a:rPr dirty="0" err="1"/>
              <a:t>ACh</a:t>
            </a:r>
            <a:r>
              <a:rPr dirty="0"/>
              <a:t> </a:t>
            </a:r>
            <a:endParaRPr sz="2100" dirty="0"/>
          </a:p>
          <a:p>
            <a:pPr marL="1143000" lvl="2" indent="-228600">
              <a:spcBef>
                <a:spcPts val="600"/>
              </a:spcBef>
              <a:defRPr sz="2200"/>
            </a:pPr>
            <a:r>
              <a:rPr dirty="0"/>
              <a:t>Treats bradycardia when vagal stimulation of muscarinic-2 receptors is suspected</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0"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789" name="Rectangle 7"/>
          <p:cNvSpPr txBox="1">
            <a:spLocks noGrp="1"/>
          </p:cNvSpPr>
          <p:nvPr>
            <p:ph idx="1"/>
          </p:nvPr>
        </p:nvSpPr>
        <p:spPr>
          <a:prstGeom prst="rect">
            <a:avLst/>
          </a:prstGeom>
        </p:spPr>
        <p:txBody>
          <a:bodyPr/>
          <a:lstStyle/>
          <a:p>
            <a:r>
              <a:rPr dirty="0"/>
              <a:t>Anticholinergic medications (cont’d)</a:t>
            </a:r>
          </a:p>
          <a:p>
            <a:pPr marL="800100" lvl="1" indent="-342900">
              <a:spcBef>
                <a:spcPts val="700"/>
              </a:spcBef>
              <a:buFont typeface="Lucida Grande"/>
              <a:defRPr sz="2400"/>
            </a:pPr>
            <a:r>
              <a:rPr dirty="0"/>
              <a:t>Atropine (cont’d)</a:t>
            </a:r>
          </a:p>
          <a:p>
            <a:pPr marL="1143000" lvl="2" indent="-228600">
              <a:spcBef>
                <a:spcPts val="600"/>
              </a:spcBef>
              <a:defRPr sz="2200"/>
            </a:pPr>
            <a:r>
              <a:rPr dirty="0"/>
              <a:t>Used before airway manipulation</a:t>
            </a:r>
            <a:endParaRPr sz="2100" dirty="0"/>
          </a:p>
          <a:p>
            <a:pPr marL="1143000" lvl="2" indent="-228600">
              <a:spcBef>
                <a:spcPts val="600"/>
              </a:spcBef>
              <a:defRPr sz="2200"/>
            </a:pPr>
            <a:r>
              <a:rPr dirty="0"/>
              <a:t>Life-saving antidote for acetylcholinesterase inhibitor toxicity</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5"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794" name="Rectangle 7"/>
          <p:cNvSpPr txBox="1">
            <a:spLocks noGrp="1"/>
          </p:cNvSpPr>
          <p:nvPr>
            <p:ph idx="1"/>
          </p:nvPr>
        </p:nvSpPr>
        <p:spPr>
          <a:prstGeom prst="rect">
            <a:avLst/>
          </a:prstGeom>
        </p:spPr>
        <p:txBody>
          <a:bodyPr/>
          <a:lstStyle/>
          <a:p>
            <a:r>
              <a:rPr dirty="0"/>
              <a:t>Catecholamines and sympathomimetics</a:t>
            </a:r>
          </a:p>
          <a:p>
            <a:pPr marL="800100" lvl="1" indent="-342900">
              <a:spcBef>
                <a:spcPts val="700"/>
              </a:spcBef>
              <a:buFont typeface="Lucida Grande"/>
              <a:defRPr sz="2400"/>
            </a:pPr>
            <a:r>
              <a:rPr dirty="0"/>
              <a:t>Catecholamines: stimulate receptor sites in the sympathetic nervous system</a:t>
            </a:r>
          </a:p>
          <a:p>
            <a:pPr marL="1143000" lvl="2" indent="-228600">
              <a:spcBef>
                <a:spcPts val="600"/>
              </a:spcBef>
              <a:defRPr sz="2200"/>
            </a:pPr>
            <a:r>
              <a:rPr dirty="0"/>
              <a:t>Contain catechol group and monoamine oxidase group</a:t>
            </a:r>
            <a:endParaRPr sz="2100" dirty="0"/>
          </a:p>
          <a:p>
            <a:pPr marL="1143000" lvl="2" indent="-228600">
              <a:spcBef>
                <a:spcPts val="600"/>
              </a:spcBef>
              <a:defRPr sz="2200"/>
            </a:pPr>
            <a:r>
              <a:rPr dirty="0"/>
              <a:t>Rapidly metabolized, with a brief duration of action</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0"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799" name="Rectangle 7"/>
          <p:cNvSpPr txBox="1">
            <a:spLocks noGrp="1"/>
          </p:cNvSpPr>
          <p:nvPr>
            <p:ph idx="1"/>
          </p:nvPr>
        </p:nvSpPr>
        <p:spPr>
          <a:prstGeom prst="rect">
            <a:avLst/>
          </a:prstGeom>
        </p:spPr>
        <p:txBody>
          <a:bodyPr/>
          <a:lstStyle/>
          <a:p>
            <a:r>
              <a:rPr dirty="0"/>
              <a:t>Catecholamines and sympathomimetics (cont’d)</a:t>
            </a:r>
          </a:p>
          <a:p>
            <a:pPr marL="800100" lvl="1" indent="-342900">
              <a:spcBef>
                <a:spcPts val="700"/>
              </a:spcBef>
              <a:buFont typeface="Lucida Grande"/>
              <a:defRPr sz="2400"/>
            </a:pPr>
            <a:r>
              <a:rPr dirty="0"/>
              <a:t>Sympathomimetics: synthetic chemicals that mimic catecholamines</a:t>
            </a:r>
          </a:p>
          <a:p>
            <a:pPr marL="1143000" lvl="2" indent="-228600">
              <a:spcBef>
                <a:spcPts val="600"/>
              </a:spcBef>
              <a:defRPr sz="2200"/>
            </a:pPr>
            <a:r>
              <a:rPr dirty="0"/>
              <a:t>Include amphetamines, albuterol, phenylephrine, cocaine</a:t>
            </a:r>
            <a:endParaRPr sz="2100" dirty="0"/>
          </a:p>
          <a:p>
            <a:pPr marL="1143000" lvl="2" indent="-228600">
              <a:spcBef>
                <a:spcPts val="600"/>
              </a:spcBef>
              <a:defRPr sz="2200"/>
            </a:pPr>
            <a:r>
              <a:rPr dirty="0"/>
              <a:t>Longer duration than catecholamines </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5"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804" name="Rectangle 7"/>
          <p:cNvSpPr txBox="1">
            <a:spLocks noGrp="1"/>
          </p:cNvSpPr>
          <p:nvPr>
            <p:ph idx="1"/>
          </p:nvPr>
        </p:nvSpPr>
        <p:spPr>
          <a:prstGeom prst="rect">
            <a:avLst/>
          </a:prstGeom>
        </p:spPr>
        <p:txBody>
          <a:bodyPr/>
          <a:lstStyle/>
          <a:p>
            <a:r>
              <a:rPr dirty="0"/>
              <a:t>Epinephrine (adrenalin) </a:t>
            </a:r>
          </a:p>
          <a:p>
            <a:pPr marL="800100" lvl="1" indent="-342900">
              <a:spcBef>
                <a:spcPts val="700"/>
              </a:spcBef>
              <a:buFont typeface="Lucida Grande"/>
              <a:defRPr sz="2400"/>
            </a:pPr>
            <a:r>
              <a:rPr dirty="0"/>
              <a:t>Catecholamine that stimulates alpha, beta-1, and beta-2 receptor sites</a:t>
            </a:r>
          </a:p>
          <a:p>
            <a:pPr marL="800100" lvl="1" indent="-342900">
              <a:spcBef>
                <a:spcPts val="700"/>
              </a:spcBef>
              <a:buFont typeface="Lucida Grande"/>
              <a:defRPr sz="2400"/>
            </a:pPr>
            <a:r>
              <a:rPr dirty="0"/>
              <a:t>Can be administered intravenously, </a:t>
            </a:r>
            <a:r>
              <a:rPr dirty="0" err="1"/>
              <a:t>intraosseously</a:t>
            </a:r>
            <a:r>
              <a:rPr dirty="0"/>
              <a:t>, intramuscularly, subcutaneously, endotracheally, and via nebulizer</a:t>
            </a:r>
          </a:p>
          <a:p>
            <a:pPr marL="800100" lvl="1" indent="-342900">
              <a:spcBef>
                <a:spcPts val="700"/>
              </a:spcBef>
              <a:buFont typeface="Lucida Grande"/>
              <a:defRPr sz="2400"/>
            </a:pPr>
            <a:r>
              <a:rPr dirty="0"/>
              <a:t>Can dramatically increase cardiac workload and myocardial oxygen demand</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0"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809" name="Rectangle 7"/>
          <p:cNvSpPr txBox="1">
            <a:spLocks noGrp="1"/>
          </p:cNvSpPr>
          <p:nvPr>
            <p:ph idx="1"/>
          </p:nvPr>
        </p:nvSpPr>
        <p:spPr>
          <a:prstGeom prst="rect">
            <a:avLst/>
          </a:prstGeom>
        </p:spPr>
        <p:txBody>
          <a:bodyPr/>
          <a:lstStyle/>
          <a:p>
            <a:r>
              <a:rPr dirty="0"/>
              <a:t>Norepinephrine (</a:t>
            </a:r>
            <a:r>
              <a:rPr dirty="0" err="1"/>
              <a:t>Levophed</a:t>
            </a:r>
            <a:r>
              <a:rPr dirty="0"/>
              <a:t>)</a:t>
            </a:r>
          </a:p>
          <a:p>
            <a:pPr marL="800100" lvl="1" indent="-342900">
              <a:spcBef>
                <a:spcPts val="700"/>
              </a:spcBef>
              <a:buFont typeface="Lucida Grande"/>
              <a:defRPr sz="2400"/>
            </a:pPr>
            <a:r>
              <a:rPr dirty="0"/>
              <a:t>Catecholamine that simulates beta-1 and alpha receptor sites</a:t>
            </a:r>
          </a:p>
          <a:p>
            <a:pPr marL="800100" lvl="1" indent="-342900">
              <a:spcBef>
                <a:spcPts val="700"/>
              </a:spcBef>
              <a:buFont typeface="Lucida Grande"/>
              <a:defRPr sz="2400"/>
            </a:pPr>
            <a:r>
              <a:rPr dirty="0"/>
              <a:t>Administered by continuous IV infusion</a:t>
            </a:r>
          </a:p>
          <a:p>
            <a:pPr marL="800100" lvl="1" indent="-342900">
              <a:spcBef>
                <a:spcPts val="700"/>
              </a:spcBef>
              <a:buFont typeface="Lucida Grande"/>
              <a:defRPr sz="2400"/>
            </a:pPr>
            <a:r>
              <a:rPr dirty="0"/>
              <a:t>Titrated according to patient response</a:t>
            </a:r>
          </a:p>
          <a:p>
            <a:pPr marL="800100" lvl="1" indent="-342900">
              <a:spcBef>
                <a:spcPts val="700"/>
              </a:spcBef>
              <a:buFont typeface="Lucida Grande"/>
              <a:defRPr sz="2400"/>
            </a:pPr>
            <a:r>
              <a:rPr dirty="0"/>
              <a:t>Can cause tissue necrosis if extravasation occurs</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5"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814" name="Rectangle 7"/>
          <p:cNvSpPr txBox="1">
            <a:spLocks noGrp="1"/>
          </p:cNvSpPr>
          <p:nvPr>
            <p:ph idx="1"/>
          </p:nvPr>
        </p:nvSpPr>
        <p:spPr>
          <a:prstGeom prst="rect">
            <a:avLst/>
          </a:prstGeom>
        </p:spPr>
        <p:txBody>
          <a:bodyPr/>
          <a:lstStyle/>
          <a:p>
            <a:r>
              <a:rPr dirty="0"/>
              <a:t>Dopamine (</a:t>
            </a:r>
            <a:r>
              <a:rPr dirty="0" err="1"/>
              <a:t>Intropin</a:t>
            </a:r>
            <a:r>
              <a:rPr dirty="0"/>
              <a:t>) </a:t>
            </a:r>
          </a:p>
          <a:p>
            <a:pPr marL="800100" lvl="1" indent="-342900">
              <a:spcBef>
                <a:spcPts val="700"/>
              </a:spcBef>
              <a:buFont typeface="Lucida Grande"/>
              <a:defRPr sz="2400"/>
            </a:pPr>
            <a:r>
              <a:rPr dirty="0"/>
              <a:t>Primary medication for hypotension refractory to volume resuscitation</a:t>
            </a:r>
          </a:p>
          <a:p>
            <a:r>
              <a:rPr dirty="0"/>
              <a:t>Dobutamine </a:t>
            </a:r>
          </a:p>
          <a:p>
            <a:pPr marL="800100" lvl="1" indent="-342900">
              <a:spcBef>
                <a:spcPts val="700"/>
              </a:spcBef>
              <a:buFont typeface="Lucida Grande"/>
              <a:defRPr sz="2400"/>
            </a:pPr>
            <a:r>
              <a:rPr dirty="0"/>
              <a:t>Synthetically manufactured catecholamine that is similar to dopamine</a:t>
            </a:r>
          </a:p>
          <a:p>
            <a:pPr marL="800100" lvl="1" indent="-342900">
              <a:spcBef>
                <a:spcPts val="700"/>
              </a:spcBef>
              <a:buFont typeface="Lucida Grande"/>
              <a:defRPr sz="2400"/>
            </a:pPr>
            <a:r>
              <a:rPr dirty="0"/>
              <a:t>Not routinely initiated in the prehospital setting</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0"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819" name="Content Placeholder 2"/>
          <p:cNvSpPr txBox="1">
            <a:spLocks noGrp="1"/>
          </p:cNvSpPr>
          <p:nvPr>
            <p:ph idx="1"/>
          </p:nvPr>
        </p:nvSpPr>
        <p:spPr>
          <a:prstGeom prst="rect">
            <a:avLst/>
          </a:prstGeom>
        </p:spPr>
        <p:txBody>
          <a:bodyPr/>
          <a:lstStyle/>
          <a:p>
            <a:r>
              <a:rPr dirty="0"/>
              <a:t>Milrinone (</a:t>
            </a:r>
            <a:r>
              <a:rPr dirty="0" err="1"/>
              <a:t>Primacor</a:t>
            </a:r>
            <a:r>
              <a:rPr dirty="0"/>
              <a:t>)</a:t>
            </a:r>
          </a:p>
          <a:p>
            <a:pPr marL="800100" lvl="1" indent="-342900">
              <a:spcBef>
                <a:spcPts val="700"/>
              </a:spcBef>
              <a:buFont typeface="Lucida Grande"/>
              <a:defRPr sz="2400"/>
            </a:pPr>
            <a:r>
              <a:rPr dirty="0"/>
              <a:t>Functionally similar to dobutamine</a:t>
            </a:r>
          </a:p>
          <a:p>
            <a:pPr marL="800100" lvl="1" indent="-342900">
              <a:spcBef>
                <a:spcPts val="700"/>
              </a:spcBef>
              <a:buFont typeface="Lucida Grande"/>
              <a:defRPr sz="2400"/>
            </a:pPr>
            <a:r>
              <a:rPr dirty="0"/>
              <a:t>Can be given orally or intravenously</a:t>
            </a:r>
          </a:p>
          <a:p>
            <a:pPr marL="800100" lvl="1" indent="-342900">
              <a:spcBef>
                <a:spcPts val="700"/>
              </a:spcBef>
              <a:buFont typeface="Lucida Grande"/>
              <a:defRPr sz="2400"/>
            </a:pPr>
            <a:r>
              <a:rPr dirty="0"/>
              <a:t>Can increase cardiac contractility while causing dilation of systemic arteries and veins</a:t>
            </a:r>
          </a:p>
          <a:p>
            <a:pPr marL="800100" lvl="1" indent="-342900">
              <a:spcBef>
                <a:spcPts val="700"/>
              </a:spcBef>
              <a:buFont typeface="Lucida Grande"/>
              <a:defRPr sz="2400"/>
            </a:pPr>
            <a:r>
              <a:rPr dirty="0"/>
              <a:t>Improves cardiac output</a:t>
            </a:r>
          </a:p>
          <a:p>
            <a:pPr marL="800100" lvl="1" indent="-342900">
              <a:spcBef>
                <a:spcPts val="700"/>
              </a:spcBef>
              <a:buFont typeface="Lucida Grande"/>
              <a:defRPr sz="2400"/>
            </a:pPr>
            <a:r>
              <a:rPr dirty="0"/>
              <a:t>Increases mortality when used long-term</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5"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824" name="Rectangle 7"/>
          <p:cNvSpPr txBox="1">
            <a:spLocks noGrp="1"/>
          </p:cNvSpPr>
          <p:nvPr>
            <p:ph idx="1"/>
          </p:nvPr>
        </p:nvSpPr>
        <p:spPr>
          <a:prstGeom prst="rect">
            <a:avLst/>
          </a:prstGeom>
        </p:spPr>
        <p:txBody>
          <a:bodyPr/>
          <a:lstStyle/>
          <a:p>
            <a:r>
              <a:rPr dirty="0"/>
              <a:t>Phenylephrine (Neo-Synephrine) </a:t>
            </a:r>
          </a:p>
          <a:p>
            <a:pPr marL="800100" lvl="1" indent="-342900">
              <a:spcBef>
                <a:spcPts val="700"/>
              </a:spcBef>
              <a:buFont typeface="Lucida Grande"/>
              <a:defRPr sz="2400"/>
            </a:pPr>
            <a:r>
              <a:rPr dirty="0"/>
              <a:t>Synthetic, almost pure, alpha agonist medication</a:t>
            </a:r>
          </a:p>
          <a:p>
            <a:pPr marL="800100" lvl="1" indent="-342900">
              <a:spcBef>
                <a:spcPts val="700"/>
              </a:spcBef>
              <a:buFont typeface="Lucida Grande"/>
              <a:defRPr sz="2400"/>
            </a:pPr>
            <a:r>
              <a:rPr dirty="0"/>
              <a:t>Potent vasoconstrictor</a:t>
            </a:r>
          </a:p>
          <a:p>
            <a:pPr marL="800100" lvl="1" indent="-342900">
              <a:spcBef>
                <a:spcPts val="700"/>
              </a:spcBef>
              <a:buFont typeface="Lucida Grande"/>
              <a:defRPr sz="2400"/>
            </a:pPr>
            <a:r>
              <a:rPr dirty="0"/>
              <a:t>Longer duration than catecholamines</a:t>
            </a:r>
          </a:p>
          <a:p>
            <a:pPr marL="800100" lvl="1" indent="-342900">
              <a:spcBef>
                <a:spcPts val="700"/>
              </a:spcBef>
              <a:buFont typeface="Lucida Grande"/>
              <a:defRPr sz="2400"/>
            </a:pPr>
            <a:r>
              <a:rPr dirty="0"/>
              <a:t>May cause reflex tachycardia, tachyphylaxis</a:t>
            </a:r>
          </a:p>
          <a:p>
            <a:pPr marL="800100" lvl="1" indent="-342900">
              <a:spcBef>
                <a:spcPts val="700"/>
              </a:spcBef>
              <a:buFont typeface="Lucida Grande"/>
              <a:defRPr sz="2400"/>
            </a:pPr>
            <a:r>
              <a:rPr dirty="0"/>
              <a:t>Extravasation a major concern</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0"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829" name="Rectangle 7"/>
          <p:cNvSpPr txBox="1">
            <a:spLocks noGrp="1"/>
          </p:cNvSpPr>
          <p:nvPr>
            <p:ph idx="1"/>
          </p:nvPr>
        </p:nvSpPr>
        <p:spPr>
          <a:prstGeom prst="rect">
            <a:avLst/>
          </a:prstGeom>
        </p:spPr>
        <p:txBody>
          <a:bodyPr/>
          <a:lstStyle/>
          <a:p>
            <a:r>
              <a:rPr dirty="0"/>
              <a:t>Digitalis preparations</a:t>
            </a:r>
          </a:p>
          <a:p>
            <a:pPr marL="800100" lvl="1" indent="-342900">
              <a:spcBef>
                <a:spcPts val="700"/>
              </a:spcBef>
              <a:buFont typeface="Lucida Grande"/>
              <a:defRPr sz="2400"/>
            </a:pPr>
            <a:r>
              <a:rPr dirty="0"/>
              <a:t>Increases the strength of cardiac contractions</a:t>
            </a:r>
          </a:p>
          <a:p>
            <a:pPr marL="1143000" lvl="2" indent="-228600">
              <a:spcBef>
                <a:spcPts val="600"/>
              </a:spcBef>
              <a:defRPr sz="2200"/>
            </a:pPr>
            <a:r>
              <a:rPr dirty="0"/>
              <a:t>Improves cardiac output</a:t>
            </a:r>
            <a:endParaRPr sz="2100" dirty="0"/>
          </a:p>
          <a:p>
            <a:pPr marL="1143000" lvl="2" indent="-228600">
              <a:spcBef>
                <a:spcPts val="600"/>
              </a:spcBef>
              <a:defRPr sz="2200"/>
            </a:pPr>
            <a:r>
              <a:rPr dirty="0"/>
              <a:t>Slows conduction through the AV junction</a:t>
            </a:r>
            <a:endParaRPr sz="2100" dirty="0"/>
          </a:p>
          <a:p>
            <a:pPr marL="1143000" lvl="2" indent="-228600">
              <a:spcBef>
                <a:spcPts val="600"/>
              </a:spcBef>
              <a:defRPr sz="2200"/>
            </a:pPr>
            <a:r>
              <a:rPr dirty="0"/>
              <a:t>Slows heart rate</a:t>
            </a:r>
            <a:endParaRPr sz="2100" dirty="0"/>
          </a:p>
          <a:p>
            <a:pPr marL="800100" lvl="1" indent="-342900">
              <a:spcBef>
                <a:spcPts val="700"/>
              </a:spcBef>
              <a:buFont typeface="Lucida Grande"/>
              <a:defRPr sz="2400"/>
            </a:pPr>
            <a:r>
              <a:rPr dirty="0"/>
              <a:t>May produce a wide variety of adverse reactions</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5"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834" name="Rectangle 7"/>
          <p:cNvSpPr txBox="1">
            <a:spLocks noGrp="1"/>
          </p:cNvSpPr>
          <p:nvPr>
            <p:ph idx="1"/>
          </p:nvPr>
        </p:nvSpPr>
        <p:spPr>
          <a:prstGeom prst="rect">
            <a:avLst/>
          </a:prstGeom>
        </p:spPr>
        <p:txBody>
          <a:bodyPr/>
          <a:lstStyle/>
          <a:p>
            <a:r>
              <a:rPr dirty="0"/>
              <a:t>Direct vasodilator medications</a:t>
            </a:r>
          </a:p>
          <a:p>
            <a:pPr marL="800100" lvl="1" indent="-342900">
              <a:spcBef>
                <a:spcPts val="700"/>
              </a:spcBef>
              <a:buFont typeface="Lucida Grande"/>
              <a:defRPr sz="2400"/>
            </a:pPr>
            <a:r>
              <a:rPr dirty="0"/>
              <a:t>Used for the management of:</a:t>
            </a:r>
          </a:p>
          <a:p>
            <a:pPr marL="1143000" lvl="2" indent="-228600">
              <a:spcBef>
                <a:spcPts val="600"/>
              </a:spcBef>
              <a:defRPr sz="2200"/>
            </a:pPr>
            <a:r>
              <a:rPr dirty="0"/>
              <a:t>Uncontrolled hypertension</a:t>
            </a:r>
            <a:endParaRPr sz="2100" dirty="0"/>
          </a:p>
          <a:p>
            <a:pPr marL="1143000" lvl="2" indent="-228600">
              <a:spcBef>
                <a:spcPts val="600"/>
              </a:spcBef>
              <a:defRPr sz="2200"/>
            </a:pPr>
            <a:r>
              <a:rPr dirty="0"/>
              <a:t>CHF</a:t>
            </a:r>
            <a:endParaRPr sz="2100" dirty="0"/>
          </a:p>
          <a:p>
            <a:pPr marL="1143000" lvl="2" indent="-228600">
              <a:spcBef>
                <a:spcPts val="600"/>
              </a:spcBef>
              <a:defRPr sz="2200"/>
            </a:pPr>
            <a:r>
              <a:rPr dirty="0"/>
              <a:t>Myocardial infarction</a:t>
            </a:r>
            <a:endParaRPr sz="2100" dirty="0"/>
          </a:p>
          <a:p>
            <a:pPr marL="1143000" lvl="2" indent="-228600">
              <a:spcBef>
                <a:spcPts val="600"/>
              </a:spcBef>
              <a:defRPr sz="2200"/>
            </a:pPr>
            <a:r>
              <a:rPr dirty="0"/>
              <a:t>Cardiac ischemia</a:t>
            </a:r>
            <a:endParaRPr sz="2100" dirty="0"/>
          </a:p>
          <a:p>
            <a:pPr marL="1143000" lvl="2" indent="-228600">
              <a:spcBef>
                <a:spcPts val="600"/>
              </a:spcBef>
              <a:defRPr sz="2200"/>
            </a:pPr>
            <a:r>
              <a:rPr dirty="0"/>
              <a:t>Cardiogenic shock</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0"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839" name="Rectangle 7"/>
          <p:cNvSpPr txBox="1">
            <a:spLocks noGrp="1"/>
          </p:cNvSpPr>
          <p:nvPr>
            <p:ph idx="1"/>
          </p:nvPr>
        </p:nvSpPr>
        <p:spPr>
          <a:prstGeom prst="rect">
            <a:avLst/>
          </a:prstGeom>
        </p:spPr>
        <p:txBody>
          <a:bodyPr/>
          <a:lstStyle/>
          <a:p>
            <a:r>
              <a:rPr dirty="0"/>
              <a:t>Direct vasodilator medications (cont’d)</a:t>
            </a:r>
          </a:p>
          <a:p>
            <a:pPr marL="800100" lvl="1" indent="-342900">
              <a:spcBef>
                <a:spcPts val="700"/>
              </a:spcBef>
              <a:buFont typeface="Lucida Grande"/>
              <a:defRPr sz="2400"/>
            </a:pPr>
            <a:r>
              <a:rPr dirty="0"/>
              <a:t>Nitroglycerin (Nitro-Bid, Nitrostat)</a:t>
            </a:r>
          </a:p>
          <a:p>
            <a:pPr marL="1143000" lvl="2" indent="-228600">
              <a:spcBef>
                <a:spcPts val="600"/>
              </a:spcBef>
              <a:defRPr sz="2200"/>
            </a:pPr>
            <a:r>
              <a:rPr dirty="0"/>
              <a:t>Dilates veins and coronary arteries</a:t>
            </a:r>
            <a:endParaRPr sz="2100" dirty="0"/>
          </a:p>
          <a:p>
            <a:pPr marL="1143000" lvl="2" indent="-228600">
              <a:spcBef>
                <a:spcPts val="600"/>
              </a:spcBef>
              <a:defRPr sz="2200"/>
            </a:pPr>
            <a:r>
              <a:rPr dirty="0"/>
              <a:t>Physiologic responses: relief of chest pain and decrease in blood pressure</a:t>
            </a:r>
            <a:endParaRPr sz="2100" dirty="0"/>
          </a:p>
          <a:p>
            <a:pPr marL="1143000" lvl="2" indent="-228600">
              <a:spcBef>
                <a:spcPts val="600"/>
              </a:spcBef>
              <a:defRPr sz="2200"/>
            </a:pPr>
            <a:r>
              <a:rPr dirty="0"/>
              <a:t>Beginning adult IV doses: 5 µg/min (can be increased to 200 µg/min)</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4"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845" name="Rectangle 8"/>
          <p:cNvSpPr txBox="1">
            <a:spLocks noGrp="1"/>
          </p:cNvSpPr>
          <p:nvPr>
            <p:ph idx="1"/>
          </p:nvPr>
        </p:nvSpPr>
        <p:spPr>
          <a:prstGeom prst="rect">
            <a:avLst/>
          </a:prstGeom>
        </p:spPr>
        <p:txBody>
          <a:bodyPr/>
          <a:lstStyle/>
          <a:p>
            <a:r>
              <a:rPr dirty="0"/>
              <a:t>Direct vasodilator medications (cont’d)</a:t>
            </a:r>
          </a:p>
          <a:p>
            <a:pPr marL="800100" lvl="1" indent="-342900">
              <a:spcBef>
                <a:spcPts val="700"/>
              </a:spcBef>
              <a:buFont typeface="Lucida Grande"/>
              <a:defRPr sz="2400"/>
            </a:pPr>
            <a:r>
              <a:rPr dirty="0"/>
              <a:t>Nitroglycerin (Nitro-Bid, Nitrostat) (cont’d)</a:t>
            </a:r>
          </a:p>
          <a:p>
            <a:pPr marL="1143000" lvl="2" indent="-228600">
              <a:spcBef>
                <a:spcPts val="600"/>
              </a:spcBef>
              <a:defRPr sz="2200"/>
            </a:pPr>
            <a:r>
              <a:rPr dirty="0"/>
              <a:t>Prone to causing tolerance</a:t>
            </a:r>
            <a:endParaRPr sz="2100" dirty="0"/>
          </a:p>
          <a:p>
            <a:pPr marL="1143000" lvl="2" indent="-228600">
              <a:spcBef>
                <a:spcPts val="600"/>
              </a:spcBef>
              <a:defRPr sz="2200"/>
            </a:pPr>
            <a:r>
              <a:rPr dirty="0"/>
              <a:t>Tablets prone to degradation</a:t>
            </a:r>
            <a:endParaRPr sz="2100" dirty="0"/>
          </a:p>
          <a:p>
            <a:pPr marL="1143000" lvl="2" indent="-228600">
              <a:spcBef>
                <a:spcPts val="600"/>
              </a:spcBef>
              <a:defRPr sz="2200"/>
            </a:pPr>
            <a:r>
              <a:rPr dirty="0"/>
              <a:t>Should not be taken by patients taking phosphodiesterase-5 inhibitors for erectile dysfunction</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50"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849" name="Rectangle 7"/>
          <p:cNvSpPr txBox="1">
            <a:spLocks noGrp="1"/>
          </p:cNvSpPr>
          <p:nvPr>
            <p:ph idx="1"/>
          </p:nvPr>
        </p:nvSpPr>
        <p:spPr>
          <a:prstGeom prst="rect">
            <a:avLst/>
          </a:prstGeom>
        </p:spPr>
        <p:txBody>
          <a:bodyPr/>
          <a:lstStyle/>
          <a:p>
            <a:r>
              <a:rPr dirty="0"/>
              <a:t>Direct vasodilator medications (cont’d)</a:t>
            </a:r>
          </a:p>
          <a:p>
            <a:pPr marL="800100" lvl="1" indent="-342900">
              <a:spcBef>
                <a:spcPts val="700"/>
              </a:spcBef>
              <a:buFont typeface="Lucida Grande"/>
              <a:defRPr sz="2400"/>
            </a:pPr>
            <a:r>
              <a:rPr dirty="0"/>
              <a:t>Sodium nitroprusside (</a:t>
            </a:r>
            <a:r>
              <a:rPr dirty="0" err="1"/>
              <a:t>Nipride</a:t>
            </a:r>
            <a:r>
              <a:rPr dirty="0"/>
              <a:t>)</a:t>
            </a:r>
          </a:p>
          <a:p>
            <a:pPr marL="1143000" lvl="2" indent="-228600">
              <a:spcBef>
                <a:spcPts val="600"/>
              </a:spcBef>
              <a:defRPr sz="2200"/>
            </a:pPr>
            <a:r>
              <a:rPr dirty="0"/>
              <a:t>Potent IV vasodilator affecting the smooth muscle of veins and arteries</a:t>
            </a:r>
            <a:endParaRPr sz="2100" dirty="0"/>
          </a:p>
          <a:p>
            <a:pPr marL="1143000" lvl="2" indent="-228600">
              <a:spcBef>
                <a:spcPts val="600"/>
              </a:spcBef>
              <a:defRPr sz="2200"/>
            </a:pPr>
            <a:r>
              <a:rPr dirty="0"/>
              <a:t>Adjustable IV infusion rates to maintain optimal blood pressure and cardiac output</a:t>
            </a:r>
            <a:endParaRPr sz="2100" dirty="0"/>
          </a:p>
          <a:p>
            <a:pPr marL="1143000" lvl="2" indent="-228600">
              <a:spcBef>
                <a:spcPts val="600"/>
              </a:spcBef>
              <a:defRPr sz="2200"/>
            </a:pPr>
            <a:r>
              <a:rPr dirty="0"/>
              <a:t>Rapidly decreasing effects once infusion stops</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55"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854" name="Rectangle 7"/>
          <p:cNvSpPr txBox="1">
            <a:spLocks noGrp="1"/>
          </p:cNvSpPr>
          <p:nvPr>
            <p:ph idx="1"/>
          </p:nvPr>
        </p:nvSpPr>
        <p:spPr>
          <a:prstGeom prst="rect">
            <a:avLst/>
          </a:prstGeom>
        </p:spPr>
        <p:txBody>
          <a:bodyPr/>
          <a:lstStyle/>
          <a:p>
            <a:r>
              <a:rPr dirty="0"/>
              <a:t>Direct vasodilator medications (cont’d)</a:t>
            </a:r>
          </a:p>
          <a:p>
            <a:pPr marL="800100" lvl="1" indent="-342900">
              <a:spcBef>
                <a:spcPts val="700"/>
              </a:spcBef>
              <a:buFont typeface="Lucida Grande"/>
              <a:defRPr sz="2400"/>
            </a:pPr>
            <a:r>
              <a:rPr dirty="0"/>
              <a:t>Hydralazine (</a:t>
            </a:r>
            <a:r>
              <a:rPr dirty="0" err="1"/>
              <a:t>Apresoline</a:t>
            </a:r>
            <a:r>
              <a:rPr dirty="0"/>
              <a:t>)</a:t>
            </a:r>
          </a:p>
          <a:p>
            <a:pPr marL="1143000" lvl="2" indent="-228600">
              <a:spcBef>
                <a:spcPts val="600"/>
              </a:spcBef>
              <a:defRPr sz="2200"/>
            </a:pPr>
            <a:r>
              <a:rPr dirty="0"/>
              <a:t>Used for hypertensive emergencies, pulmonary hypertension, and pregnant patients with eclampsia or preeclampsia</a:t>
            </a:r>
            <a:endParaRPr sz="2100" dirty="0"/>
          </a:p>
          <a:p>
            <a:pPr marL="1143000" lvl="2" indent="-228600">
              <a:spcBef>
                <a:spcPts val="600"/>
              </a:spcBef>
              <a:defRPr sz="2200"/>
            </a:pPr>
            <a:r>
              <a:rPr dirty="0"/>
              <a:t>Dilates arterioles, lowering pulmonary and systemic vascular resistance</a:t>
            </a:r>
            <a:endParaRPr sz="2100" dirty="0"/>
          </a:p>
          <a:p>
            <a:pPr marL="1143000" lvl="2" indent="-228600">
              <a:spcBef>
                <a:spcPts val="600"/>
              </a:spcBef>
              <a:defRPr sz="2200"/>
            </a:pPr>
            <a:r>
              <a:rPr dirty="0"/>
              <a:t>In emergency, administered over at least 1 minute and repeated up to every 20 to 30 minutes</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859" name="Content Placeholder 2"/>
          <p:cNvSpPr txBox="1">
            <a:spLocks noGrp="1"/>
          </p:cNvSpPr>
          <p:nvPr>
            <p:ph idx="1"/>
          </p:nvPr>
        </p:nvSpPr>
        <p:spPr>
          <a:prstGeom prst="rect">
            <a:avLst/>
          </a:prstGeom>
        </p:spPr>
        <p:txBody>
          <a:bodyPr/>
          <a:lstStyle/>
          <a:p>
            <a:r>
              <a:rPr dirty="0" err="1"/>
              <a:t>Epoprostenol</a:t>
            </a:r>
            <a:r>
              <a:rPr dirty="0"/>
              <a:t> (</a:t>
            </a:r>
            <a:r>
              <a:rPr dirty="0" err="1"/>
              <a:t>Flolan</a:t>
            </a:r>
            <a:r>
              <a:rPr dirty="0"/>
              <a:t>)</a:t>
            </a:r>
          </a:p>
          <a:p>
            <a:pPr marL="800100" lvl="1" indent="-342900">
              <a:spcBef>
                <a:spcPts val="700"/>
              </a:spcBef>
              <a:buFont typeface="Lucida Grande"/>
              <a:defRPr sz="2400"/>
            </a:pPr>
            <a:r>
              <a:rPr dirty="0"/>
              <a:t>Potent vasodilator</a:t>
            </a:r>
          </a:p>
          <a:p>
            <a:pPr marL="800100" lvl="1" indent="-342900">
              <a:spcBef>
                <a:spcPts val="700"/>
              </a:spcBef>
              <a:buFont typeface="Lucida Grande"/>
              <a:defRPr sz="2400"/>
            </a:pPr>
            <a:r>
              <a:rPr dirty="0"/>
              <a:t>Inhibits platelet aggregation</a:t>
            </a:r>
          </a:p>
          <a:p>
            <a:pPr marL="800100" lvl="1" indent="-342900">
              <a:spcBef>
                <a:spcPts val="700"/>
              </a:spcBef>
              <a:buFont typeface="Lucida Grande"/>
              <a:defRPr sz="2400"/>
            </a:pPr>
            <a:r>
              <a:rPr dirty="0"/>
              <a:t>Continuous infusions for some patients</a:t>
            </a:r>
          </a:p>
          <a:p>
            <a:pPr marL="800100" lvl="1" indent="-342900">
              <a:spcBef>
                <a:spcPts val="700"/>
              </a:spcBef>
              <a:buFont typeface="Lucida Grande"/>
              <a:defRPr sz="2400"/>
            </a:pPr>
            <a:r>
              <a:rPr dirty="0"/>
              <a:t>Not typically administered for the first time in the prehospital setting</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4"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865" name="Rectangle 7"/>
          <p:cNvSpPr txBox="1">
            <a:spLocks noGrp="1"/>
          </p:cNvSpPr>
          <p:nvPr>
            <p:ph idx="1"/>
          </p:nvPr>
        </p:nvSpPr>
        <p:spPr>
          <a:prstGeom prst="rect">
            <a:avLst/>
          </a:prstGeom>
        </p:spPr>
        <p:txBody>
          <a:bodyPr/>
          <a:lstStyle/>
          <a:p>
            <a:r>
              <a:rPr dirty="0"/>
              <a:t>Diuretic medications</a:t>
            </a:r>
          </a:p>
          <a:p>
            <a:pPr marL="800100" lvl="1" indent="-342900">
              <a:spcBef>
                <a:spcPts val="700"/>
              </a:spcBef>
              <a:buFont typeface="Lucida Grande"/>
              <a:defRPr sz="2400"/>
            </a:pPr>
            <a:r>
              <a:rPr dirty="0"/>
              <a:t>Administered to: </a:t>
            </a:r>
          </a:p>
          <a:p>
            <a:pPr marL="1143000" lvl="2" indent="-228600">
              <a:spcBef>
                <a:spcPts val="600"/>
              </a:spcBef>
              <a:defRPr sz="2200"/>
            </a:pPr>
            <a:r>
              <a:rPr dirty="0"/>
              <a:t>Correct volume overload </a:t>
            </a:r>
            <a:endParaRPr sz="2100" dirty="0"/>
          </a:p>
          <a:p>
            <a:pPr marL="1143000" lvl="2" indent="-228600">
              <a:spcBef>
                <a:spcPts val="600"/>
              </a:spcBef>
              <a:defRPr sz="2200"/>
            </a:pPr>
            <a:r>
              <a:rPr dirty="0"/>
              <a:t>Manage CHF</a:t>
            </a:r>
            <a:endParaRPr sz="2100" dirty="0"/>
          </a:p>
          <a:p>
            <a:pPr marL="1143000" lvl="2" indent="-228600">
              <a:spcBef>
                <a:spcPts val="600"/>
              </a:spcBef>
              <a:defRPr sz="2200"/>
            </a:pPr>
            <a:r>
              <a:rPr dirty="0"/>
              <a:t>Improve respiration in pulmonary edema patients</a:t>
            </a:r>
            <a:endParaRPr sz="2100" dirty="0"/>
          </a:p>
          <a:p>
            <a:pPr marL="1143000" lvl="2" indent="-228600">
              <a:spcBef>
                <a:spcPts val="600"/>
              </a:spcBef>
              <a:defRPr sz="2200"/>
            </a:pPr>
            <a:r>
              <a:rPr dirty="0"/>
              <a:t>Potentially preserve kidney function</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869" name="Rectangle 7"/>
          <p:cNvSpPr txBox="1">
            <a:spLocks noGrp="1"/>
          </p:cNvSpPr>
          <p:nvPr>
            <p:ph idx="1"/>
          </p:nvPr>
        </p:nvSpPr>
        <p:spPr>
          <a:prstGeom prst="rect">
            <a:avLst/>
          </a:prstGeom>
        </p:spPr>
        <p:txBody>
          <a:bodyPr/>
          <a:lstStyle/>
          <a:p>
            <a:r>
              <a:rPr dirty="0"/>
              <a:t>Diuretic medications (cont’d)</a:t>
            </a:r>
          </a:p>
          <a:p>
            <a:pPr marL="800100" lvl="1" indent="-342900">
              <a:spcBef>
                <a:spcPts val="700"/>
              </a:spcBef>
              <a:buFont typeface="Lucida Grande"/>
              <a:defRPr sz="2400"/>
            </a:pPr>
            <a:r>
              <a:rPr dirty="0"/>
              <a:t>Furosemide</a:t>
            </a:r>
          </a:p>
          <a:p>
            <a:pPr marL="1143000" lvl="2" indent="-228600">
              <a:spcBef>
                <a:spcPts val="600"/>
              </a:spcBef>
              <a:defRPr sz="2200"/>
            </a:pPr>
            <a:r>
              <a:rPr dirty="0"/>
              <a:t>Used for diuretic medication, management of hypertension, CHF, liver disease, or kidney dysfunction</a:t>
            </a:r>
            <a:endParaRPr sz="2100" dirty="0"/>
          </a:p>
          <a:p>
            <a:pPr marL="1143000" lvl="2" indent="-228600">
              <a:spcBef>
                <a:spcPts val="600"/>
              </a:spcBef>
              <a:defRPr sz="2200"/>
            </a:pPr>
            <a:r>
              <a:rPr dirty="0"/>
              <a:t>Careful consideration before administering to patients with hemodynamic instability and known electrolyte disturbances</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5"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874" name="Rectangle 7"/>
          <p:cNvSpPr txBox="1">
            <a:spLocks noGrp="1"/>
          </p:cNvSpPr>
          <p:nvPr>
            <p:ph type="body" sz="half" idx="1"/>
          </p:nvPr>
        </p:nvSpPr>
        <p:spPr>
          <a:xfrm>
            <a:off x="685800" y="1447800"/>
            <a:ext cx="4114800" cy="4800600"/>
          </a:xfrm>
          <a:prstGeom prst="rect">
            <a:avLst/>
          </a:prstGeom>
        </p:spPr>
        <p:txBody>
          <a:bodyPr/>
          <a:lstStyle/>
          <a:p>
            <a:r>
              <a:rPr dirty="0"/>
              <a:t>Diuretic medications (cont’d)</a:t>
            </a:r>
          </a:p>
          <a:p>
            <a:pPr marL="800100" lvl="1" indent="-342900">
              <a:spcBef>
                <a:spcPts val="700"/>
              </a:spcBef>
              <a:buFont typeface="Lucida Grande"/>
              <a:defRPr sz="2400"/>
            </a:pPr>
            <a:r>
              <a:rPr dirty="0"/>
              <a:t>Mannitol</a:t>
            </a:r>
          </a:p>
          <a:p>
            <a:pPr marL="1143000" lvl="2" indent="-228600">
              <a:spcBef>
                <a:spcPts val="600"/>
              </a:spcBef>
              <a:defRPr sz="2200"/>
            </a:pPr>
            <a:r>
              <a:rPr dirty="0"/>
              <a:t>Osmotic diuretic</a:t>
            </a:r>
            <a:endParaRPr sz="2000" dirty="0"/>
          </a:p>
          <a:p>
            <a:pPr marL="1143000" lvl="2" indent="-228600">
              <a:spcBef>
                <a:spcPts val="600"/>
              </a:spcBef>
              <a:defRPr sz="2200"/>
            </a:pPr>
            <a:r>
              <a:rPr dirty="0"/>
              <a:t>Used to decrease intracranial pressure associated with cerebral edema</a:t>
            </a:r>
          </a:p>
        </p:txBody>
      </p:sp>
      <p:pic>
        <p:nvPicPr>
          <p:cNvPr id="876" name="Picture 4" descr="Picture 4"/>
          <p:cNvPicPr>
            <a:picLocks noChangeAspect="1"/>
          </p:cNvPicPr>
          <p:nvPr/>
        </p:nvPicPr>
        <p:blipFill>
          <a:blip r:embed="rId3"/>
          <a:stretch>
            <a:fillRect/>
          </a:stretch>
        </p:blipFill>
        <p:spPr>
          <a:xfrm>
            <a:off x="5773737" y="1393825"/>
            <a:ext cx="3086101" cy="5097463"/>
          </a:xfrm>
          <a:prstGeom prst="rect">
            <a:avLst/>
          </a:prstGeom>
          <a:ln w="12700">
            <a:miter lim="400000"/>
          </a:ln>
        </p:spPr>
      </p:pic>
    </p:spTree>
  </p:cSld>
  <p:clrMapOvr>
    <a:masterClrMapping/>
  </p:clrMapOvr>
  <p:transition spd="med"/>
</p:sld>
</file>

<file path=ppt/slides/slide1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sp>
        <p:nvSpPr>
          <p:cNvPr id="881" name="Content Placeholder 4"/>
          <p:cNvSpPr txBox="1">
            <a:spLocks noGrp="1"/>
          </p:cNvSpPr>
          <p:nvPr>
            <p:ph idx="1"/>
          </p:nvPr>
        </p:nvSpPr>
        <p:spPr>
          <a:prstGeom prst="rect">
            <a:avLst/>
          </a:prstGeom>
        </p:spPr>
        <p:txBody>
          <a:bodyPr/>
          <a:lstStyle/>
          <a:p>
            <a:r>
              <a:rPr dirty="0"/>
              <a:t>Antihypertensive agents</a:t>
            </a:r>
          </a:p>
          <a:p>
            <a:pPr marL="800100" lvl="1" indent="-342900">
              <a:spcBef>
                <a:spcPts val="700"/>
              </a:spcBef>
              <a:buFont typeface="Lucida Grande"/>
              <a:defRPr sz="2400"/>
            </a:pPr>
            <a:r>
              <a:rPr dirty="0"/>
              <a:t>Used to treat hypertension</a:t>
            </a:r>
          </a:p>
          <a:p>
            <a:pPr marL="800100" lvl="1" indent="-342900">
              <a:spcBef>
                <a:spcPts val="700"/>
              </a:spcBef>
              <a:buFont typeface="Lucida Grande"/>
              <a:defRPr sz="2400"/>
            </a:pPr>
            <a:r>
              <a:rPr dirty="0"/>
              <a:t>Diuretics or beta-blockers may be used</a:t>
            </a:r>
          </a:p>
          <a:p>
            <a:pPr marL="800100" lvl="1" indent="-342900">
              <a:spcBef>
                <a:spcPts val="700"/>
              </a:spcBef>
              <a:buFont typeface="Lucida Grande"/>
              <a:defRPr sz="2400"/>
            </a:pPr>
            <a:r>
              <a:rPr dirty="0"/>
              <a:t>Patients taking antihypertensives may have symptoms of hypotension</a:t>
            </a:r>
          </a:p>
          <a:p>
            <a:pPr marL="1143000" lvl="2" indent="-228600">
              <a:spcBef>
                <a:spcPts val="600"/>
              </a:spcBef>
              <a:defRPr sz="2100"/>
            </a:pPr>
            <a:r>
              <a:rPr dirty="0"/>
              <a:t>Orthostatic hypotension</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5" name="Rectangle 6"/>
          <p:cNvSpPr txBox="1">
            <a:spLocks noGrp="1"/>
          </p:cNvSpPr>
          <p:nvPr>
            <p:ph type="title"/>
          </p:nvPr>
        </p:nvSpPr>
        <p:spPr>
          <a:prstGeom prst="rect">
            <a:avLst/>
          </a:prstGeom>
        </p:spPr>
        <p:txBody>
          <a:bodyPr/>
          <a:lstStyle>
            <a:lvl1pPr defTabSz="685800">
              <a:defRPr sz="3000"/>
            </a:lvl1pPr>
          </a:lstStyle>
          <a:p>
            <a:r>
              <a:rPr dirty="0"/>
              <a:t>Medications Affecting the Cardiovascular System</a:t>
            </a:r>
          </a:p>
        </p:txBody>
      </p:sp>
      <p:pic>
        <p:nvPicPr>
          <p:cNvPr id="886" name="Picture 3" descr="Picture 3"/>
          <p:cNvPicPr>
            <a:picLocks noChangeAspect="1"/>
          </p:cNvPicPr>
          <p:nvPr/>
        </p:nvPicPr>
        <p:blipFill>
          <a:blip r:embed="rId3"/>
          <a:stretch>
            <a:fillRect/>
          </a:stretch>
        </p:blipFill>
        <p:spPr>
          <a:xfrm>
            <a:off x="1644650" y="1320800"/>
            <a:ext cx="3565525" cy="5153025"/>
          </a:xfrm>
          <a:prstGeom prst="rect">
            <a:avLst/>
          </a:prstGeom>
          <a:ln w="12700">
            <a:miter lim="400000"/>
          </a:ln>
        </p:spPr>
      </p:pic>
      <p:pic>
        <p:nvPicPr>
          <p:cNvPr id="887" name="Picture 4" descr="Picture 4"/>
          <p:cNvPicPr>
            <a:picLocks noChangeAspect="1"/>
          </p:cNvPicPr>
          <p:nvPr/>
        </p:nvPicPr>
        <p:blipFill>
          <a:blip r:embed="rId4"/>
          <a:stretch>
            <a:fillRect/>
          </a:stretch>
        </p:blipFill>
        <p:spPr>
          <a:xfrm>
            <a:off x="5264150" y="1320800"/>
            <a:ext cx="2432050" cy="5162550"/>
          </a:xfrm>
          <a:prstGeom prst="rect">
            <a:avLst/>
          </a:prstGeom>
          <a:ln w="12700">
            <a:miter lim="400000"/>
          </a:ln>
        </p:spPr>
      </p:pic>
    </p:spTree>
  </p:cSld>
  <p:clrMapOvr>
    <a:masterClrMapping/>
  </p:clrMapOvr>
  <p:transition spd="med"/>
</p:sld>
</file>

<file path=ppt/slides/slide1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1" name="Rectangle 6"/>
          <p:cNvSpPr txBox="1">
            <a:spLocks noGrp="1"/>
          </p:cNvSpPr>
          <p:nvPr>
            <p:ph type="title"/>
          </p:nvPr>
        </p:nvSpPr>
        <p:spPr>
          <a:prstGeom prst="rect">
            <a:avLst/>
          </a:prstGeom>
        </p:spPr>
        <p:txBody>
          <a:bodyPr/>
          <a:lstStyle>
            <a:lvl1pPr defTabSz="685800">
              <a:defRPr sz="3000"/>
            </a:lvl1pPr>
          </a:lstStyle>
          <a:p>
            <a:r>
              <a:rPr dirty="0"/>
              <a:t>Blood Products and Medication Affecting the Blood</a:t>
            </a:r>
          </a:p>
        </p:txBody>
      </p:sp>
      <p:sp>
        <p:nvSpPr>
          <p:cNvPr id="892" name="Rectangle 7"/>
          <p:cNvSpPr txBox="1">
            <a:spLocks noGrp="1"/>
          </p:cNvSpPr>
          <p:nvPr>
            <p:ph idx="1"/>
          </p:nvPr>
        </p:nvSpPr>
        <p:spPr>
          <a:prstGeom prst="rect">
            <a:avLst/>
          </a:prstGeom>
        </p:spPr>
        <p:txBody>
          <a:bodyPr/>
          <a:lstStyle/>
          <a:p>
            <a:r>
              <a:rPr dirty="0"/>
              <a:t>Blood product administration</a:t>
            </a:r>
          </a:p>
          <a:p>
            <a:pPr marL="800100" lvl="1" indent="-342900">
              <a:spcBef>
                <a:spcPts val="700"/>
              </a:spcBef>
              <a:buFont typeface="Lucida Grande"/>
              <a:defRPr sz="2400"/>
            </a:pPr>
            <a:r>
              <a:rPr dirty="0"/>
              <a:t>The average adult has about 5 L of blood.</a:t>
            </a:r>
          </a:p>
          <a:p>
            <a:pPr marL="800100" lvl="1" indent="-342900">
              <a:spcBef>
                <a:spcPts val="700"/>
              </a:spcBef>
              <a:buFont typeface="Lucida Grande"/>
              <a:defRPr sz="2400"/>
            </a:pPr>
            <a:r>
              <a:rPr dirty="0"/>
              <a:t>Blood constitutes approximately 7% to 8% of body weight.</a:t>
            </a:r>
          </a:p>
          <a:p>
            <a:pPr marL="800100" lvl="1" indent="-342900">
              <a:spcBef>
                <a:spcPts val="700"/>
              </a:spcBef>
              <a:buFont typeface="Lucida Grande"/>
              <a:defRPr sz="2400"/>
            </a:pPr>
            <a:r>
              <a:rPr dirty="0"/>
              <a:t>Trauma or a medical condition can alter the total amount, composition, or performance of the blood.</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7" name="Rectangle 6"/>
          <p:cNvSpPr txBox="1">
            <a:spLocks noGrp="1"/>
          </p:cNvSpPr>
          <p:nvPr>
            <p:ph type="title"/>
          </p:nvPr>
        </p:nvSpPr>
        <p:spPr>
          <a:prstGeom prst="rect">
            <a:avLst/>
          </a:prstGeom>
        </p:spPr>
        <p:txBody>
          <a:bodyPr/>
          <a:lstStyle>
            <a:lvl1pPr defTabSz="685800">
              <a:defRPr sz="3000"/>
            </a:lvl1pPr>
          </a:lstStyle>
          <a:p>
            <a:r>
              <a:rPr dirty="0"/>
              <a:t>Blood Products and Medication Affecting the Blood</a:t>
            </a:r>
          </a:p>
        </p:txBody>
      </p:sp>
      <p:sp>
        <p:nvSpPr>
          <p:cNvPr id="896" name="Rectangle 7"/>
          <p:cNvSpPr txBox="1">
            <a:spLocks noGrp="1"/>
          </p:cNvSpPr>
          <p:nvPr>
            <p:ph idx="1"/>
          </p:nvPr>
        </p:nvSpPr>
        <p:spPr>
          <a:prstGeom prst="rect">
            <a:avLst/>
          </a:prstGeom>
        </p:spPr>
        <p:txBody>
          <a:bodyPr/>
          <a:lstStyle/>
          <a:p>
            <a:r>
              <a:rPr dirty="0"/>
              <a:t>Blood components are:</a:t>
            </a:r>
          </a:p>
          <a:p>
            <a:pPr marL="800100" lvl="1" indent="-342900">
              <a:spcBef>
                <a:spcPts val="700"/>
              </a:spcBef>
              <a:buFont typeface="Lucida Grande"/>
              <a:defRPr sz="2400"/>
            </a:pPr>
            <a:r>
              <a:rPr dirty="0"/>
              <a:t>Type specific </a:t>
            </a:r>
          </a:p>
          <a:p>
            <a:pPr marL="800100" lvl="1" indent="-342900">
              <a:spcBef>
                <a:spcPts val="700"/>
              </a:spcBef>
              <a:buFont typeface="Lucida Grande"/>
              <a:defRPr sz="2400"/>
            </a:pPr>
            <a:r>
              <a:rPr dirty="0"/>
              <a:t>Cross-matched </a:t>
            </a:r>
          </a:p>
          <a:p>
            <a:pPr marL="800100" lvl="1" indent="-342900">
              <a:spcBef>
                <a:spcPts val="700"/>
              </a:spcBef>
              <a:buFont typeface="Lucida Grande"/>
              <a:defRPr sz="2400"/>
            </a:pPr>
            <a:r>
              <a:rPr dirty="0"/>
              <a:t>Unmatched</a:t>
            </a:r>
          </a:p>
          <a:p>
            <a:r>
              <a:rPr dirty="0"/>
              <a:t>If choice is not clear, contact online medical control or sending physician.</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2" name="Rectangle 6"/>
          <p:cNvSpPr txBox="1">
            <a:spLocks noGrp="1"/>
          </p:cNvSpPr>
          <p:nvPr>
            <p:ph type="title"/>
          </p:nvPr>
        </p:nvSpPr>
        <p:spPr>
          <a:prstGeom prst="rect">
            <a:avLst/>
          </a:prstGeom>
        </p:spPr>
        <p:txBody>
          <a:bodyPr/>
          <a:lstStyle>
            <a:lvl1pPr defTabSz="685800">
              <a:defRPr sz="3000"/>
            </a:lvl1pPr>
          </a:lstStyle>
          <a:p>
            <a:r>
              <a:rPr dirty="0"/>
              <a:t>Blood Products and Medication Affecting the Blood</a:t>
            </a:r>
          </a:p>
        </p:txBody>
      </p:sp>
      <p:sp>
        <p:nvSpPr>
          <p:cNvPr id="901" name="Rectangle 7"/>
          <p:cNvSpPr txBox="1">
            <a:spLocks noGrp="1"/>
          </p:cNvSpPr>
          <p:nvPr>
            <p:ph idx="1"/>
          </p:nvPr>
        </p:nvSpPr>
        <p:spPr>
          <a:prstGeom prst="rect">
            <a:avLst/>
          </a:prstGeom>
        </p:spPr>
        <p:txBody>
          <a:bodyPr/>
          <a:lstStyle/>
          <a:p>
            <a:r>
              <a:rPr dirty="0"/>
              <a:t>Blood products require careful monitoring during administration.</a:t>
            </a:r>
          </a:p>
          <a:p>
            <a:pPr marL="800100" lvl="1" indent="-342900">
              <a:spcBef>
                <a:spcPts val="700"/>
              </a:spcBef>
              <a:buFont typeface="Lucida Grande"/>
              <a:defRPr sz="2400"/>
            </a:pPr>
            <a:r>
              <a:rPr dirty="0"/>
              <a:t>Monitor pulse rate and blood pressure.</a:t>
            </a:r>
          </a:p>
          <a:p>
            <a:pPr marL="800100" lvl="1" indent="-342900">
              <a:spcBef>
                <a:spcPts val="700"/>
              </a:spcBef>
              <a:buFont typeface="Lucida Grande"/>
              <a:defRPr sz="2400"/>
            </a:pPr>
            <a:r>
              <a:rPr dirty="0"/>
              <a:t>Reassess temperature frequently.</a:t>
            </a:r>
          </a:p>
          <a:p>
            <a:pPr marL="800100" lvl="1" indent="-342900">
              <a:spcBef>
                <a:spcPts val="700"/>
              </a:spcBef>
              <a:buFont typeface="Lucida Grande"/>
              <a:defRPr sz="2400"/>
            </a:pPr>
            <a:r>
              <a:rPr dirty="0"/>
              <a:t>If indwelling urinary catheter is present, monitor for changes in urine color.</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7" name="Rectangle 6"/>
          <p:cNvSpPr txBox="1">
            <a:spLocks noGrp="1"/>
          </p:cNvSpPr>
          <p:nvPr>
            <p:ph type="title"/>
          </p:nvPr>
        </p:nvSpPr>
        <p:spPr>
          <a:prstGeom prst="rect">
            <a:avLst/>
          </a:prstGeom>
        </p:spPr>
        <p:txBody>
          <a:bodyPr/>
          <a:lstStyle>
            <a:lvl1pPr defTabSz="685800">
              <a:defRPr sz="3000"/>
            </a:lvl1pPr>
          </a:lstStyle>
          <a:p>
            <a:r>
              <a:rPr dirty="0"/>
              <a:t>Blood Products and Medication Affecting the Blood</a:t>
            </a:r>
          </a:p>
        </p:txBody>
      </p:sp>
      <p:sp>
        <p:nvSpPr>
          <p:cNvPr id="906" name="Rectangle 7"/>
          <p:cNvSpPr txBox="1">
            <a:spLocks noGrp="1"/>
          </p:cNvSpPr>
          <p:nvPr>
            <p:ph idx="1"/>
          </p:nvPr>
        </p:nvSpPr>
        <p:spPr>
          <a:prstGeom prst="rect">
            <a:avLst/>
          </a:prstGeom>
        </p:spPr>
        <p:txBody>
          <a:bodyPr>
            <a:normAutofit/>
          </a:bodyPr>
          <a:lstStyle/>
          <a:p>
            <a:r>
              <a:rPr dirty="0"/>
              <a:t>Packed red blood cells (PRBCs)</a:t>
            </a:r>
          </a:p>
          <a:p>
            <a:pPr marL="800100" lvl="1" indent="-342900">
              <a:spcBef>
                <a:spcPts val="700"/>
              </a:spcBef>
              <a:buFont typeface="Lucida Grande"/>
              <a:defRPr sz="2400"/>
            </a:pPr>
            <a:r>
              <a:rPr dirty="0"/>
              <a:t>PRBCs are administered to correct anemia.</a:t>
            </a:r>
          </a:p>
          <a:p>
            <a:pPr marL="800100" lvl="1" indent="-342900">
              <a:spcBef>
                <a:spcPts val="700"/>
              </a:spcBef>
              <a:buFont typeface="Lucida Grande"/>
              <a:defRPr sz="2400"/>
            </a:pPr>
            <a:r>
              <a:rPr dirty="0"/>
              <a:t>The rate of administration should be proportional to the rate of blood cell loss.</a:t>
            </a:r>
          </a:p>
          <a:p>
            <a:pPr marL="800100" lvl="1" indent="-342900">
              <a:spcBef>
                <a:spcPts val="700"/>
              </a:spcBef>
              <a:buFont typeface="Lucida Grande"/>
              <a:defRPr sz="2400"/>
            </a:pPr>
            <a:r>
              <a:rPr dirty="0"/>
              <a:t>A unit contains approximately 225 to 250 mL of concentrated RBCs.</a:t>
            </a:r>
          </a:p>
          <a:p>
            <a:pPr marL="800100" lvl="1" indent="-342900">
              <a:spcBef>
                <a:spcPts val="700"/>
              </a:spcBef>
              <a:buFont typeface="Lucida Grande"/>
              <a:defRPr sz="2400"/>
            </a:pPr>
            <a:r>
              <a:rPr dirty="0"/>
              <a:t>Patients at risk for volume overload require slow administration and careful monitoring.</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2" name="Rectangle 6"/>
          <p:cNvSpPr txBox="1">
            <a:spLocks noGrp="1"/>
          </p:cNvSpPr>
          <p:nvPr>
            <p:ph type="title"/>
          </p:nvPr>
        </p:nvSpPr>
        <p:spPr>
          <a:prstGeom prst="rect">
            <a:avLst/>
          </a:prstGeom>
        </p:spPr>
        <p:txBody>
          <a:bodyPr/>
          <a:lstStyle>
            <a:lvl1pPr defTabSz="685800">
              <a:defRPr sz="3000"/>
            </a:lvl1pPr>
          </a:lstStyle>
          <a:p>
            <a:r>
              <a:rPr dirty="0"/>
              <a:t>Blood Products and Medication Affecting the Blood</a:t>
            </a:r>
          </a:p>
        </p:txBody>
      </p:sp>
      <p:sp>
        <p:nvSpPr>
          <p:cNvPr id="911" name="Rectangle 7"/>
          <p:cNvSpPr txBox="1">
            <a:spLocks noGrp="1"/>
          </p:cNvSpPr>
          <p:nvPr>
            <p:ph idx="1"/>
          </p:nvPr>
        </p:nvSpPr>
        <p:spPr>
          <a:prstGeom prst="rect">
            <a:avLst/>
          </a:prstGeom>
        </p:spPr>
        <p:txBody>
          <a:bodyPr/>
          <a:lstStyle/>
          <a:p>
            <a:r>
              <a:rPr dirty="0"/>
              <a:t>Packed red blood cells (cont’d)</a:t>
            </a:r>
          </a:p>
          <a:p>
            <a:pPr marL="800100" lvl="1" indent="-342900">
              <a:spcBef>
                <a:spcPts val="700"/>
              </a:spcBef>
              <a:buFont typeface="Lucida Grande"/>
              <a:defRPr sz="2400"/>
            </a:pPr>
            <a:r>
              <a:rPr dirty="0"/>
              <a:t>PRBCs are typically administered over no longer than 4 hours per unit.</a:t>
            </a:r>
          </a:p>
          <a:p>
            <a:pPr marL="800100" lvl="1" indent="-342900">
              <a:spcBef>
                <a:spcPts val="700"/>
              </a:spcBef>
              <a:buFont typeface="Lucida Grande"/>
              <a:defRPr sz="2400"/>
            </a:pPr>
            <a:r>
              <a:rPr dirty="0"/>
              <a:t>Units usually contain a citrate-based preservative.</a:t>
            </a:r>
          </a:p>
          <a:p>
            <a:pPr marL="800100" lvl="1" indent="-342900">
              <a:spcBef>
                <a:spcPts val="700"/>
              </a:spcBef>
              <a:buFont typeface="Lucida Grande"/>
              <a:defRPr sz="2400"/>
            </a:pPr>
            <a:r>
              <a:rPr dirty="0"/>
              <a:t>Hypocalcemia or hyperkalemia may develop.</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7" name="Rectangle 6"/>
          <p:cNvSpPr txBox="1">
            <a:spLocks noGrp="1"/>
          </p:cNvSpPr>
          <p:nvPr>
            <p:ph type="title"/>
          </p:nvPr>
        </p:nvSpPr>
        <p:spPr>
          <a:prstGeom prst="rect">
            <a:avLst/>
          </a:prstGeom>
        </p:spPr>
        <p:txBody>
          <a:bodyPr/>
          <a:lstStyle>
            <a:lvl1pPr defTabSz="685800">
              <a:defRPr sz="3000"/>
            </a:lvl1pPr>
          </a:lstStyle>
          <a:p>
            <a:r>
              <a:rPr dirty="0"/>
              <a:t>Blood Products and Medication Affecting the Blood</a:t>
            </a:r>
          </a:p>
        </p:txBody>
      </p:sp>
      <p:sp>
        <p:nvSpPr>
          <p:cNvPr id="916" name="Rectangle 7"/>
          <p:cNvSpPr txBox="1">
            <a:spLocks noGrp="1"/>
          </p:cNvSpPr>
          <p:nvPr>
            <p:ph idx="1"/>
          </p:nvPr>
        </p:nvSpPr>
        <p:spPr>
          <a:prstGeom prst="rect">
            <a:avLst/>
          </a:prstGeom>
        </p:spPr>
        <p:txBody>
          <a:bodyPr/>
          <a:lstStyle/>
          <a:p>
            <a:r>
              <a:rPr dirty="0"/>
              <a:t>Fresh frozen plasma</a:t>
            </a:r>
          </a:p>
          <a:p>
            <a:pPr marL="800100" lvl="1" indent="-342900">
              <a:spcBef>
                <a:spcPts val="700"/>
              </a:spcBef>
              <a:buFont typeface="Lucida Grande"/>
              <a:defRPr sz="2400"/>
            </a:pPr>
            <a:r>
              <a:rPr dirty="0"/>
              <a:t>Used to treat impaired blood clotting</a:t>
            </a:r>
          </a:p>
          <a:p>
            <a:pPr marL="800100" lvl="1" indent="-342900">
              <a:spcBef>
                <a:spcPts val="700"/>
              </a:spcBef>
              <a:buFont typeface="Lucida Grande"/>
              <a:defRPr sz="2400"/>
            </a:pPr>
            <a:r>
              <a:rPr dirty="0"/>
              <a:t>Must be compatible with blood type</a:t>
            </a:r>
          </a:p>
          <a:p>
            <a:pPr marL="1143000" lvl="2" indent="-228600">
              <a:spcBef>
                <a:spcPts val="600"/>
              </a:spcBef>
              <a:defRPr sz="2200"/>
            </a:pPr>
            <a:r>
              <a:rPr dirty="0"/>
              <a:t>Does not need to be Rh compatible</a:t>
            </a:r>
            <a:endParaRPr sz="2100" dirty="0"/>
          </a:p>
          <a:p>
            <a:pPr marL="800100" lvl="1" indent="-342900">
              <a:spcBef>
                <a:spcPts val="700"/>
              </a:spcBef>
              <a:buFont typeface="Lucida Grande"/>
              <a:defRPr sz="2400"/>
            </a:pPr>
            <a:r>
              <a:rPr dirty="0"/>
              <a:t>Units of 225–250 mL</a:t>
            </a:r>
          </a:p>
          <a:p>
            <a:pPr marL="800100" lvl="1" indent="-342900">
              <a:spcBef>
                <a:spcPts val="700"/>
              </a:spcBef>
              <a:buFont typeface="Lucida Grande"/>
              <a:defRPr sz="2400"/>
            </a:pPr>
            <a:r>
              <a:rPr dirty="0"/>
              <a:t>Require defrosting before administration</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 name="Rectangle 6"/>
          <p:cNvSpPr txBox="1">
            <a:spLocks noGrp="1"/>
          </p:cNvSpPr>
          <p:nvPr>
            <p:ph type="title"/>
          </p:nvPr>
        </p:nvSpPr>
        <p:spPr>
          <a:prstGeom prst="rect">
            <a:avLst/>
          </a:prstGeom>
        </p:spPr>
        <p:txBody>
          <a:bodyPr/>
          <a:lstStyle>
            <a:lvl1pPr defTabSz="685800">
              <a:defRPr sz="3000"/>
            </a:lvl1pPr>
          </a:lstStyle>
          <a:p>
            <a:r>
              <a:rPr dirty="0"/>
              <a:t>Blood Products and Medication Affecting the Blood</a:t>
            </a:r>
          </a:p>
        </p:txBody>
      </p:sp>
      <p:sp>
        <p:nvSpPr>
          <p:cNvPr id="921" name="Rectangle 7"/>
          <p:cNvSpPr txBox="1">
            <a:spLocks noGrp="1"/>
          </p:cNvSpPr>
          <p:nvPr>
            <p:ph idx="1"/>
          </p:nvPr>
        </p:nvSpPr>
        <p:spPr>
          <a:prstGeom prst="rect">
            <a:avLst/>
          </a:prstGeom>
        </p:spPr>
        <p:txBody>
          <a:bodyPr/>
          <a:lstStyle>
            <a:lvl2pPr marL="800100" indent="-342900">
              <a:spcBef>
                <a:spcPts val="700"/>
              </a:spcBef>
              <a:buFont typeface="Lucida Grande"/>
              <a:defRPr sz="2400"/>
            </a:lvl2pPr>
            <a:lvl3pPr marL="1143000" indent="-228600">
              <a:spcBef>
                <a:spcPts val="600"/>
              </a:spcBef>
              <a:defRPr sz="2200"/>
            </a:lvl3pPr>
          </a:lstStyle>
          <a:p>
            <a:r>
              <a:rPr dirty="0"/>
              <a:t>Cryoprecipitate</a:t>
            </a:r>
          </a:p>
          <a:p>
            <a:pPr lvl="1"/>
            <a:r>
              <a:rPr dirty="0"/>
              <a:t>A blood product that contains a concentrated assortment of blood clotting factors</a:t>
            </a:r>
          </a:p>
          <a:p>
            <a:pPr lvl="2"/>
            <a:r>
              <a:rPr dirty="0"/>
              <a:t>Without the additional volume present in fresh frozen plasma</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7" name="Rectangle 6"/>
          <p:cNvSpPr txBox="1">
            <a:spLocks noGrp="1"/>
          </p:cNvSpPr>
          <p:nvPr>
            <p:ph type="title"/>
          </p:nvPr>
        </p:nvSpPr>
        <p:spPr>
          <a:prstGeom prst="rect">
            <a:avLst/>
          </a:prstGeom>
        </p:spPr>
        <p:txBody>
          <a:bodyPr/>
          <a:lstStyle>
            <a:lvl1pPr defTabSz="685800">
              <a:defRPr sz="3000"/>
            </a:lvl1pPr>
          </a:lstStyle>
          <a:p>
            <a:r>
              <a:rPr dirty="0"/>
              <a:t>Blood Products and Medication Affecting the Blood</a:t>
            </a:r>
          </a:p>
        </p:txBody>
      </p:sp>
      <p:sp>
        <p:nvSpPr>
          <p:cNvPr id="926" name="Rectangle 7"/>
          <p:cNvSpPr txBox="1">
            <a:spLocks noGrp="1"/>
          </p:cNvSpPr>
          <p:nvPr>
            <p:ph idx="1"/>
          </p:nvPr>
        </p:nvSpPr>
        <p:spPr>
          <a:prstGeom prst="rect">
            <a:avLst/>
          </a:prstGeom>
        </p:spPr>
        <p:txBody>
          <a:bodyPr/>
          <a:lstStyle/>
          <a:p>
            <a:r>
              <a:rPr dirty="0"/>
              <a:t>Platelets</a:t>
            </a:r>
          </a:p>
          <a:p>
            <a:pPr marL="800100" lvl="1" indent="-342900">
              <a:spcBef>
                <a:spcPts val="700"/>
              </a:spcBef>
              <a:buFont typeface="Lucida Grande"/>
              <a:defRPr sz="2400"/>
            </a:pPr>
            <a:r>
              <a:rPr dirty="0"/>
              <a:t>Used to correct thrombocytopenia</a:t>
            </a:r>
          </a:p>
          <a:p>
            <a:pPr marL="800100" lvl="1" indent="-342900">
              <a:spcBef>
                <a:spcPts val="700"/>
              </a:spcBef>
              <a:buFont typeface="Lucida Grande"/>
              <a:defRPr sz="2400"/>
            </a:pPr>
            <a:r>
              <a:rPr dirty="0"/>
              <a:t>Must be blood type and Rh compatible</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 name="Rectangle 6"/>
          <p:cNvSpPr txBox="1">
            <a:spLocks noGrp="1"/>
          </p:cNvSpPr>
          <p:nvPr>
            <p:ph type="title"/>
          </p:nvPr>
        </p:nvSpPr>
        <p:spPr>
          <a:prstGeom prst="rect">
            <a:avLst/>
          </a:prstGeom>
        </p:spPr>
        <p:txBody>
          <a:bodyPr/>
          <a:lstStyle>
            <a:lvl1pPr defTabSz="685800">
              <a:defRPr sz="3000"/>
            </a:lvl1pPr>
          </a:lstStyle>
          <a:p>
            <a:r>
              <a:rPr dirty="0"/>
              <a:t>Medications That Alter Blood Performance</a:t>
            </a:r>
          </a:p>
        </p:txBody>
      </p:sp>
      <p:sp>
        <p:nvSpPr>
          <p:cNvPr id="932" name="Rectangle 7"/>
          <p:cNvSpPr txBox="1">
            <a:spLocks noGrp="1"/>
          </p:cNvSpPr>
          <p:nvPr>
            <p:ph idx="1"/>
          </p:nvPr>
        </p:nvSpPr>
        <p:spPr>
          <a:prstGeom prst="rect">
            <a:avLst/>
          </a:prstGeom>
        </p:spPr>
        <p:txBody>
          <a:bodyPr/>
          <a:lstStyle/>
          <a:p>
            <a:r>
              <a:rPr dirty="0"/>
              <a:t>Blood platelets combine with coagulation chemicals to terminate bleeding.</a:t>
            </a:r>
          </a:p>
          <a:p>
            <a:r>
              <a:rPr dirty="0"/>
              <a:t>When clotting occurs, a thrombus is created.</a:t>
            </a:r>
          </a:p>
          <a:p>
            <a:pPr marL="800100" lvl="1" indent="-342900">
              <a:spcBef>
                <a:spcPts val="700"/>
              </a:spcBef>
              <a:buFont typeface="Lucida Grande"/>
              <a:defRPr sz="2400"/>
            </a:pPr>
            <a:r>
              <a:rPr dirty="0"/>
              <a:t>Medications can alter the ability of the blood to form a thrombus.</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6" name="Title 1"/>
          <p:cNvSpPr txBox="1">
            <a:spLocks noGrp="1"/>
          </p:cNvSpPr>
          <p:nvPr>
            <p:ph type="title"/>
          </p:nvPr>
        </p:nvSpPr>
        <p:spPr>
          <a:prstGeom prst="rect">
            <a:avLst/>
          </a:prstGeom>
        </p:spPr>
        <p:txBody>
          <a:bodyPr/>
          <a:lstStyle>
            <a:lvl1pPr defTabSz="685800">
              <a:defRPr sz="3000"/>
            </a:lvl1pPr>
          </a:lstStyle>
          <a:p>
            <a:r>
              <a:rPr dirty="0"/>
              <a:t>Medications That Alter Blood Performance</a:t>
            </a:r>
          </a:p>
        </p:txBody>
      </p:sp>
      <p:sp>
        <p:nvSpPr>
          <p:cNvPr id="937" name="Content Placeholder 2"/>
          <p:cNvSpPr txBox="1">
            <a:spLocks noGrp="1"/>
          </p:cNvSpPr>
          <p:nvPr>
            <p:ph idx="1"/>
          </p:nvPr>
        </p:nvSpPr>
        <p:spPr>
          <a:prstGeom prst="rect">
            <a:avLst/>
          </a:prstGeom>
        </p:spPr>
        <p:txBody>
          <a:bodyPr/>
          <a:lstStyle/>
          <a:p>
            <a:r>
              <a:rPr dirty="0"/>
              <a:t>Tranexamic acid</a:t>
            </a:r>
          </a:p>
          <a:p>
            <a:pPr marL="800100" lvl="1" indent="-342900">
              <a:spcBef>
                <a:spcPts val="700"/>
              </a:spcBef>
              <a:buFont typeface="Lucida Grande"/>
              <a:defRPr sz="2400"/>
            </a:pPr>
            <a:r>
              <a:rPr dirty="0"/>
              <a:t>Promotes blood clotting and reduces mortality  in trauma patients with severe bleeding</a:t>
            </a:r>
          </a:p>
          <a:p>
            <a:pPr marL="800100" lvl="1" indent="-342900">
              <a:spcBef>
                <a:spcPts val="700"/>
              </a:spcBef>
              <a:buFont typeface="Lucida Grande"/>
              <a:defRPr sz="2400"/>
            </a:pPr>
            <a:r>
              <a:rPr dirty="0"/>
              <a:t>Commercial preparation of lysine</a:t>
            </a:r>
          </a:p>
          <a:p>
            <a:pPr marL="800100" lvl="1" indent="-342900">
              <a:spcBef>
                <a:spcPts val="700"/>
              </a:spcBef>
              <a:buFont typeface="Lucida Grande"/>
              <a:defRPr sz="2400"/>
            </a:pPr>
            <a:r>
              <a:rPr dirty="0"/>
              <a:t>Recommended dose 1 g in an IV infusion over 10 minutes</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1" name="Rectangle 6"/>
          <p:cNvSpPr txBox="1">
            <a:spLocks noGrp="1"/>
          </p:cNvSpPr>
          <p:nvPr>
            <p:ph type="title"/>
          </p:nvPr>
        </p:nvSpPr>
        <p:spPr>
          <a:prstGeom prst="rect">
            <a:avLst/>
          </a:prstGeom>
        </p:spPr>
        <p:txBody>
          <a:bodyPr/>
          <a:lstStyle>
            <a:lvl1pPr defTabSz="685800">
              <a:defRPr sz="3000"/>
            </a:lvl1pPr>
          </a:lstStyle>
          <a:p>
            <a:r>
              <a:rPr dirty="0"/>
              <a:t>Medications That Alter Blood Performance</a:t>
            </a:r>
          </a:p>
        </p:txBody>
      </p:sp>
      <p:sp>
        <p:nvSpPr>
          <p:cNvPr id="942" name="Rectangle 7"/>
          <p:cNvSpPr txBox="1">
            <a:spLocks noGrp="1"/>
          </p:cNvSpPr>
          <p:nvPr>
            <p:ph idx="1"/>
          </p:nvPr>
        </p:nvSpPr>
        <p:spPr>
          <a:prstGeom prst="rect">
            <a:avLst/>
          </a:prstGeom>
        </p:spPr>
        <p:txBody>
          <a:bodyPr/>
          <a:lstStyle/>
          <a:p>
            <a:r>
              <a:rPr dirty="0"/>
              <a:t>Anticoagulant medications</a:t>
            </a:r>
          </a:p>
          <a:p>
            <a:pPr marL="800100" lvl="1" indent="-342900">
              <a:spcBef>
                <a:spcPts val="700"/>
              </a:spcBef>
              <a:buFont typeface="Lucida Grande"/>
              <a:defRPr sz="2400"/>
            </a:pPr>
            <a:r>
              <a:rPr dirty="0"/>
              <a:t>Impair function of clotting or coagulation chemicals in the bloodstream</a:t>
            </a:r>
          </a:p>
          <a:p>
            <a:pPr marL="800100" lvl="1" indent="-342900">
              <a:spcBef>
                <a:spcPts val="700"/>
              </a:spcBef>
              <a:buFont typeface="Lucida Grande"/>
              <a:defRPr sz="2400"/>
            </a:pPr>
            <a:r>
              <a:rPr dirty="0"/>
              <a:t>Enhance the function of substances in the blood that inhibit clot formation</a:t>
            </a:r>
          </a:p>
          <a:p>
            <a:pPr marL="1143000" lvl="2" indent="-228600">
              <a:spcBef>
                <a:spcPts val="600"/>
              </a:spcBef>
              <a:defRPr sz="2200"/>
            </a:pPr>
            <a:r>
              <a:rPr dirty="0"/>
              <a:t>Prevent formation of clots and growth of existing clots</a:t>
            </a:r>
            <a:endParaRPr sz="2100" dirty="0"/>
          </a:p>
          <a:p>
            <a:pPr marL="800100" lvl="1" indent="-342900">
              <a:spcBef>
                <a:spcPts val="700"/>
              </a:spcBef>
              <a:buFont typeface="Lucida Grande"/>
              <a:defRPr sz="2400"/>
            </a:pPr>
            <a:r>
              <a:rPr dirty="0"/>
              <a:t>Heparin and enoxaparin (</a:t>
            </a:r>
            <a:r>
              <a:rPr dirty="0" err="1"/>
              <a:t>Lovenox</a:t>
            </a:r>
            <a:r>
              <a:rPr dirty="0"/>
              <a:t>) </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6" name="Title 1"/>
          <p:cNvSpPr txBox="1">
            <a:spLocks noGrp="1"/>
          </p:cNvSpPr>
          <p:nvPr>
            <p:ph type="title"/>
          </p:nvPr>
        </p:nvSpPr>
        <p:spPr>
          <a:prstGeom prst="rect">
            <a:avLst/>
          </a:prstGeom>
        </p:spPr>
        <p:txBody>
          <a:bodyPr/>
          <a:lstStyle>
            <a:lvl1pPr defTabSz="685800">
              <a:defRPr sz="3000"/>
            </a:lvl1pPr>
          </a:lstStyle>
          <a:p>
            <a:r>
              <a:rPr dirty="0"/>
              <a:t>Medications That Alter Blood Performance</a:t>
            </a:r>
          </a:p>
        </p:txBody>
      </p:sp>
      <p:sp>
        <p:nvSpPr>
          <p:cNvPr id="947" name="Content Placeholder 2"/>
          <p:cNvSpPr txBox="1">
            <a:spLocks noGrp="1"/>
          </p:cNvSpPr>
          <p:nvPr>
            <p:ph idx="1"/>
          </p:nvPr>
        </p:nvSpPr>
        <p:spPr>
          <a:prstGeom prst="rect">
            <a:avLst/>
          </a:prstGeom>
        </p:spPr>
        <p:txBody>
          <a:bodyPr/>
          <a:lstStyle/>
          <a:p>
            <a:r>
              <a:rPr dirty="0"/>
              <a:t>Fondaparinux (</a:t>
            </a:r>
            <a:r>
              <a:rPr dirty="0" err="1"/>
              <a:t>Arixtra</a:t>
            </a:r>
            <a:r>
              <a:rPr dirty="0"/>
              <a:t>)</a:t>
            </a:r>
          </a:p>
          <a:p>
            <a:pPr marL="800100" lvl="1" indent="-342900">
              <a:spcBef>
                <a:spcPts val="700"/>
              </a:spcBef>
              <a:buFont typeface="Lucida Grande"/>
              <a:defRPr sz="2400"/>
            </a:pPr>
            <a:r>
              <a:rPr dirty="0"/>
              <a:t>Administered to prevent or treat deep vein thrombosis</a:t>
            </a:r>
          </a:p>
          <a:p>
            <a:r>
              <a:rPr dirty="0"/>
              <a:t>Warfarin (Coumadin)</a:t>
            </a:r>
          </a:p>
          <a:p>
            <a:pPr marL="800100" lvl="1" indent="-342900">
              <a:spcBef>
                <a:spcPts val="700"/>
              </a:spcBef>
              <a:buFont typeface="Lucida Grande"/>
              <a:defRPr sz="2400"/>
            </a:pPr>
            <a:r>
              <a:rPr dirty="0"/>
              <a:t>Common anticoagulant</a:t>
            </a:r>
          </a:p>
          <a:p>
            <a:pPr marL="800100" lvl="1" indent="-342900">
              <a:spcBef>
                <a:spcPts val="700"/>
              </a:spcBef>
              <a:buFont typeface="Lucida Grande"/>
              <a:defRPr sz="2400"/>
            </a:pPr>
            <a:r>
              <a:rPr dirty="0"/>
              <a:t>Patients are at risk of life-threatening bleeding if warfarin levels are not adequately controlled, following trauma, or when other hemorrhage occurs</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1" name="Rectangle 6"/>
          <p:cNvSpPr txBox="1">
            <a:spLocks noGrp="1"/>
          </p:cNvSpPr>
          <p:nvPr>
            <p:ph type="title"/>
          </p:nvPr>
        </p:nvSpPr>
        <p:spPr>
          <a:prstGeom prst="rect">
            <a:avLst/>
          </a:prstGeom>
        </p:spPr>
        <p:txBody>
          <a:bodyPr/>
          <a:lstStyle>
            <a:lvl1pPr defTabSz="685800">
              <a:defRPr sz="3000"/>
            </a:lvl1pPr>
          </a:lstStyle>
          <a:p>
            <a:r>
              <a:rPr dirty="0"/>
              <a:t>Medications That Alter Blood Performance</a:t>
            </a:r>
          </a:p>
        </p:txBody>
      </p:sp>
      <p:sp>
        <p:nvSpPr>
          <p:cNvPr id="952" name="Rectangle 7"/>
          <p:cNvSpPr txBox="1">
            <a:spLocks noGrp="1"/>
          </p:cNvSpPr>
          <p:nvPr>
            <p:ph idx="1"/>
          </p:nvPr>
        </p:nvSpPr>
        <p:spPr>
          <a:prstGeom prst="rect">
            <a:avLst/>
          </a:prstGeom>
        </p:spPr>
        <p:txBody>
          <a:bodyPr/>
          <a:lstStyle/>
          <a:p>
            <a:r>
              <a:rPr dirty="0"/>
              <a:t>Antiplatelet medications</a:t>
            </a:r>
          </a:p>
          <a:p>
            <a:pPr marL="800100" lvl="1" indent="-342900">
              <a:spcBef>
                <a:spcPts val="700"/>
              </a:spcBef>
              <a:buFont typeface="Lucida Grande"/>
              <a:defRPr sz="2400"/>
            </a:pPr>
            <a:r>
              <a:rPr dirty="0"/>
              <a:t>Prevent new thrombus formation or extension of an existing thrombus</a:t>
            </a:r>
          </a:p>
          <a:p>
            <a:pPr marL="800100" lvl="1" indent="-342900">
              <a:spcBef>
                <a:spcPts val="700"/>
              </a:spcBef>
              <a:buFont typeface="Lucida Grande"/>
              <a:defRPr sz="2400"/>
            </a:pPr>
            <a:r>
              <a:rPr dirty="0"/>
              <a:t>Include:</a:t>
            </a:r>
          </a:p>
          <a:p>
            <a:pPr marL="1143000" lvl="2" indent="-228600">
              <a:spcBef>
                <a:spcPts val="600"/>
              </a:spcBef>
              <a:defRPr sz="2200"/>
            </a:pPr>
            <a:r>
              <a:rPr dirty="0"/>
              <a:t>Aspirin</a:t>
            </a:r>
            <a:endParaRPr sz="2100" dirty="0"/>
          </a:p>
          <a:p>
            <a:pPr marL="1143000" lvl="2" indent="-228600">
              <a:spcBef>
                <a:spcPts val="600"/>
              </a:spcBef>
              <a:defRPr sz="2200"/>
            </a:pPr>
            <a:r>
              <a:rPr dirty="0"/>
              <a:t>Clopidogrel (Plavix) and ticlopidine (</a:t>
            </a:r>
            <a:r>
              <a:rPr dirty="0" err="1"/>
              <a:t>Ticlid</a:t>
            </a:r>
            <a:r>
              <a:rPr dirty="0"/>
              <a:t>)</a:t>
            </a:r>
            <a:endParaRPr sz="2100" dirty="0"/>
          </a:p>
          <a:p>
            <a:pPr marL="1143000" lvl="2" indent="-228600">
              <a:spcBef>
                <a:spcPts val="600"/>
              </a:spcBef>
              <a:defRPr sz="2200"/>
            </a:pPr>
            <a:r>
              <a:rPr dirty="0"/>
              <a:t>Glycoprotein IIb/</a:t>
            </a:r>
            <a:r>
              <a:rPr dirty="0" err="1"/>
              <a:t>IIa</a:t>
            </a:r>
            <a:r>
              <a:rPr dirty="0"/>
              <a:t> inhibitor medications</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6" name="Rectangle 6"/>
          <p:cNvSpPr txBox="1">
            <a:spLocks noGrp="1"/>
          </p:cNvSpPr>
          <p:nvPr>
            <p:ph type="title"/>
          </p:nvPr>
        </p:nvSpPr>
        <p:spPr>
          <a:prstGeom prst="rect">
            <a:avLst/>
          </a:prstGeom>
        </p:spPr>
        <p:txBody>
          <a:bodyPr/>
          <a:lstStyle>
            <a:lvl1pPr defTabSz="685800">
              <a:defRPr sz="3000"/>
            </a:lvl1pPr>
          </a:lstStyle>
          <a:p>
            <a:r>
              <a:rPr dirty="0"/>
              <a:t>Medications That Alter Blood Performance</a:t>
            </a:r>
          </a:p>
        </p:txBody>
      </p:sp>
      <p:sp>
        <p:nvSpPr>
          <p:cNvPr id="957" name="Rectangle 7"/>
          <p:cNvSpPr txBox="1">
            <a:spLocks noGrp="1"/>
          </p:cNvSpPr>
          <p:nvPr>
            <p:ph idx="1"/>
          </p:nvPr>
        </p:nvSpPr>
        <p:spPr>
          <a:prstGeom prst="rect">
            <a:avLst/>
          </a:prstGeom>
        </p:spPr>
        <p:txBody>
          <a:bodyPr/>
          <a:lstStyle/>
          <a:p>
            <a:r>
              <a:rPr dirty="0"/>
              <a:t>Fibrinolytics</a:t>
            </a:r>
          </a:p>
          <a:p>
            <a:pPr marL="800100" lvl="1" indent="-342900">
              <a:spcBef>
                <a:spcPts val="700"/>
              </a:spcBef>
              <a:buFont typeface="Lucida Grande"/>
              <a:defRPr sz="2400"/>
            </a:pPr>
            <a:r>
              <a:rPr dirty="0"/>
              <a:t>Dissolve blood clots in arteries and veins</a:t>
            </a:r>
          </a:p>
          <a:p>
            <a:pPr marL="800100" lvl="1" indent="-342900">
              <a:spcBef>
                <a:spcPts val="700"/>
              </a:spcBef>
              <a:buFont typeface="Lucida Grande"/>
              <a:defRPr sz="2400"/>
            </a:pPr>
            <a:r>
              <a:rPr dirty="0"/>
              <a:t>Can cause life-threatening hemorrhage</a:t>
            </a:r>
          </a:p>
          <a:p>
            <a:pPr marL="800100" lvl="1" indent="-342900">
              <a:spcBef>
                <a:spcPts val="700"/>
              </a:spcBef>
              <a:buFont typeface="Lucida Grande"/>
              <a:defRPr sz="2400"/>
            </a:pPr>
            <a:r>
              <a:rPr dirty="0"/>
              <a:t>Avoidance of multiple IV attempts and unnecessary trauma</a:t>
            </a:r>
          </a:p>
          <a:p>
            <a:pPr marL="800100" lvl="1" indent="-342900">
              <a:spcBef>
                <a:spcPts val="700"/>
              </a:spcBef>
              <a:buFont typeface="Lucida Grande"/>
              <a:defRPr sz="2500"/>
            </a:pPr>
            <a:r>
              <a:rPr dirty="0"/>
              <a:t>Prolonged prehospital time may preclude administration. </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61" name="Rectangle 6"/>
          <p:cNvSpPr txBox="1">
            <a:spLocks noGrp="1"/>
          </p:cNvSpPr>
          <p:nvPr>
            <p:ph type="title"/>
          </p:nvPr>
        </p:nvSpPr>
        <p:spPr>
          <a:prstGeom prst="rect">
            <a:avLst/>
          </a:prstGeom>
        </p:spPr>
        <p:txBody>
          <a:bodyPr/>
          <a:lstStyle>
            <a:lvl1pPr defTabSz="685800">
              <a:defRPr sz="3000"/>
            </a:lvl1pPr>
          </a:lstStyle>
          <a:p>
            <a:r>
              <a:rPr dirty="0"/>
              <a:t>Medications Used for Neurologic Conditions</a:t>
            </a:r>
          </a:p>
        </p:txBody>
      </p:sp>
      <p:sp>
        <p:nvSpPr>
          <p:cNvPr id="962" name="Rectangle 7"/>
          <p:cNvSpPr txBox="1">
            <a:spLocks noGrp="1"/>
          </p:cNvSpPr>
          <p:nvPr>
            <p:ph idx="1"/>
          </p:nvPr>
        </p:nvSpPr>
        <p:spPr>
          <a:prstGeom prst="rect">
            <a:avLst/>
          </a:prstGeom>
        </p:spPr>
        <p:txBody>
          <a:bodyPr/>
          <a:lstStyle/>
          <a:p>
            <a:r>
              <a:rPr dirty="0"/>
              <a:t>Opioid (narcotic) medications</a:t>
            </a:r>
          </a:p>
          <a:p>
            <a:pPr marL="800100" lvl="1" indent="-342900">
              <a:spcBef>
                <a:spcPts val="700"/>
              </a:spcBef>
              <a:buFont typeface="Lucida Grande"/>
              <a:defRPr sz="2400"/>
            </a:pPr>
            <a:r>
              <a:rPr dirty="0"/>
              <a:t>Used as analgesics in prehospital setting</a:t>
            </a:r>
          </a:p>
          <a:p>
            <a:pPr marL="800100" lvl="1" indent="-342900">
              <a:spcBef>
                <a:spcPts val="700"/>
              </a:spcBef>
              <a:buFont typeface="Lucida Grande"/>
              <a:defRPr sz="2400"/>
            </a:pPr>
            <a:r>
              <a:rPr dirty="0"/>
              <a:t>Stimulate opioid receptors to relieve pain</a:t>
            </a:r>
          </a:p>
          <a:p>
            <a:pPr marL="800100" lvl="1" indent="-342900">
              <a:spcBef>
                <a:spcPts val="700"/>
              </a:spcBef>
              <a:buFont typeface="Lucida Grande"/>
              <a:defRPr sz="2400"/>
            </a:pPr>
            <a:r>
              <a:rPr dirty="0"/>
              <a:t>Known to cause tolerance, cross-tolerance, and addiction</a:t>
            </a:r>
          </a:p>
          <a:p>
            <a:pPr marL="800100" lvl="1" indent="-342900">
              <a:spcBef>
                <a:spcPts val="700"/>
              </a:spcBef>
              <a:buFont typeface="Lucida Grande"/>
              <a:defRPr sz="2400"/>
            </a:pPr>
            <a:r>
              <a:rPr dirty="0"/>
              <a:t>Can cause profound sedation, respiratory depression, and apnea when excessive doses are administered</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66" name="Rectangle 6"/>
          <p:cNvSpPr txBox="1">
            <a:spLocks noGrp="1"/>
          </p:cNvSpPr>
          <p:nvPr>
            <p:ph type="title"/>
          </p:nvPr>
        </p:nvSpPr>
        <p:spPr>
          <a:prstGeom prst="rect">
            <a:avLst/>
          </a:prstGeom>
        </p:spPr>
        <p:txBody>
          <a:bodyPr/>
          <a:lstStyle>
            <a:lvl1pPr defTabSz="685800">
              <a:defRPr sz="3000"/>
            </a:lvl1pPr>
          </a:lstStyle>
          <a:p>
            <a:r>
              <a:rPr dirty="0"/>
              <a:t>Medications Used for Neurologic Conditions</a:t>
            </a:r>
          </a:p>
        </p:txBody>
      </p:sp>
      <p:sp>
        <p:nvSpPr>
          <p:cNvPr id="967" name="Rectangle 7"/>
          <p:cNvSpPr txBox="1">
            <a:spLocks noGrp="1"/>
          </p:cNvSpPr>
          <p:nvPr>
            <p:ph idx="1"/>
          </p:nvPr>
        </p:nvSpPr>
        <p:spPr>
          <a:prstGeom prst="rect">
            <a:avLst/>
          </a:prstGeom>
        </p:spPr>
        <p:txBody>
          <a:bodyPr/>
          <a:lstStyle/>
          <a:p>
            <a:r>
              <a:rPr dirty="0"/>
              <a:t>Opioid medications (cont’d)</a:t>
            </a:r>
          </a:p>
          <a:p>
            <a:pPr marL="800100" lvl="1" indent="-342900">
              <a:spcBef>
                <a:spcPts val="700"/>
              </a:spcBef>
              <a:buFont typeface="Lucida Grande"/>
              <a:defRPr sz="2400"/>
            </a:pPr>
            <a:r>
              <a:rPr dirty="0"/>
              <a:t>Morphine sulfate </a:t>
            </a:r>
          </a:p>
          <a:p>
            <a:pPr marL="1143000" lvl="2" indent="-228600">
              <a:spcBef>
                <a:spcPts val="600"/>
              </a:spcBef>
              <a:defRPr sz="2200"/>
            </a:pPr>
            <a:r>
              <a:rPr dirty="0"/>
              <a:t>Known to cause nausea or vomiting in up to 60% of patients</a:t>
            </a:r>
            <a:endParaRPr sz="2100" dirty="0"/>
          </a:p>
          <a:p>
            <a:pPr marL="1143000" lvl="2" indent="-228600">
              <a:spcBef>
                <a:spcPts val="600"/>
              </a:spcBef>
              <a:defRPr sz="2200"/>
            </a:pPr>
            <a:r>
              <a:rPr dirty="0"/>
              <a:t>May produce a histamine release</a:t>
            </a:r>
            <a:endParaRPr sz="2100" dirty="0"/>
          </a:p>
          <a:p>
            <a:pPr marL="800100" lvl="1" indent="-342900">
              <a:spcBef>
                <a:spcPts val="700"/>
              </a:spcBef>
              <a:buFont typeface="Lucida Grande"/>
              <a:defRPr sz="2400"/>
            </a:pPr>
            <a:r>
              <a:rPr dirty="0"/>
              <a:t>Fentanyl (</a:t>
            </a:r>
            <a:r>
              <a:rPr dirty="0" err="1"/>
              <a:t>Sublimaze</a:t>
            </a:r>
            <a:r>
              <a:rPr dirty="0"/>
              <a:t>)</a:t>
            </a:r>
          </a:p>
          <a:p>
            <a:pPr marL="1143000" lvl="2" indent="-228600">
              <a:spcBef>
                <a:spcPts val="600"/>
              </a:spcBef>
              <a:defRPr sz="2200"/>
            </a:pPr>
            <a:r>
              <a:rPr dirty="0"/>
              <a:t>Does not have the same risk of nausea and histamine release</a:t>
            </a:r>
            <a:endParaRPr sz="2100" dirty="0"/>
          </a:p>
          <a:p>
            <a:pPr marL="1143000" lvl="2" indent="-228600">
              <a:spcBef>
                <a:spcPts val="600"/>
              </a:spcBef>
              <a:defRPr sz="2200"/>
            </a:pPr>
            <a:r>
              <a:rPr dirty="0"/>
              <a:t>Can be administered intranasally</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1" name="Rectangle 6"/>
          <p:cNvSpPr txBox="1">
            <a:spLocks noGrp="1"/>
          </p:cNvSpPr>
          <p:nvPr>
            <p:ph type="title"/>
          </p:nvPr>
        </p:nvSpPr>
        <p:spPr>
          <a:prstGeom prst="rect">
            <a:avLst/>
          </a:prstGeom>
        </p:spPr>
        <p:txBody>
          <a:bodyPr/>
          <a:lstStyle>
            <a:lvl1pPr defTabSz="685800">
              <a:defRPr sz="3000"/>
            </a:lvl1pPr>
          </a:lstStyle>
          <a:p>
            <a:r>
              <a:rPr dirty="0"/>
              <a:t>Medications Used for Neurologic Conditions</a:t>
            </a:r>
          </a:p>
        </p:txBody>
      </p:sp>
      <p:sp>
        <p:nvSpPr>
          <p:cNvPr id="972" name="Rectangle 7"/>
          <p:cNvSpPr txBox="1">
            <a:spLocks noGrp="1"/>
          </p:cNvSpPr>
          <p:nvPr>
            <p:ph idx="1"/>
          </p:nvPr>
        </p:nvSpPr>
        <p:spPr>
          <a:prstGeom prst="rect">
            <a:avLst/>
          </a:prstGeom>
        </p:spPr>
        <p:txBody>
          <a:bodyPr/>
          <a:lstStyle/>
          <a:p>
            <a:r>
              <a:rPr dirty="0"/>
              <a:t>Opiate antagonist medication</a:t>
            </a:r>
          </a:p>
          <a:p>
            <a:pPr marL="800100" lvl="1" indent="-342900">
              <a:spcBef>
                <a:spcPts val="700"/>
              </a:spcBef>
              <a:buFont typeface="Lucida Grande"/>
              <a:defRPr sz="2400"/>
            </a:pPr>
            <a:r>
              <a:rPr dirty="0"/>
              <a:t>Naloxone</a:t>
            </a:r>
          </a:p>
          <a:p>
            <a:pPr marL="1143000" lvl="2" indent="-228600">
              <a:spcBef>
                <a:spcPts val="600"/>
              </a:spcBef>
              <a:defRPr sz="2200"/>
            </a:pPr>
            <a:r>
              <a:rPr dirty="0"/>
              <a:t>Reverses the effects of excessive opioid chemicals in the body</a:t>
            </a:r>
            <a:endParaRPr sz="2100" dirty="0"/>
          </a:p>
          <a:p>
            <a:pPr marL="1143000" lvl="2" indent="-228600">
              <a:spcBef>
                <a:spcPts val="600"/>
              </a:spcBef>
              <a:defRPr sz="2200"/>
            </a:pPr>
            <a:r>
              <a:rPr dirty="0"/>
              <a:t>Efficacy is dose dependent</a:t>
            </a:r>
            <a:endParaRPr sz="2100" dirty="0"/>
          </a:p>
          <a:p>
            <a:pPr marL="1143000" lvl="2" indent="-228600">
              <a:spcBef>
                <a:spcPts val="600"/>
              </a:spcBef>
              <a:defRPr sz="2200"/>
            </a:pPr>
            <a:r>
              <a:rPr dirty="0"/>
              <a:t>Only administer enough to correct life-threatening conditions</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6" name="Rectangle 6"/>
          <p:cNvSpPr txBox="1">
            <a:spLocks noGrp="1"/>
          </p:cNvSpPr>
          <p:nvPr>
            <p:ph type="title"/>
          </p:nvPr>
        </p:nvSpPr>
        <p:spPr>
          <a:prstGeom prst="rect">
            <a:avLst/>
          </a:prstGeom>
        </p:spPr>
        <p:txBody>
          <a:bodyPr/>
          <a:lstStyle>
            <a:lvl1pPr defTabSz="685800">
              <a:defRPr sz="3000"/>
            </a:lvl1pPr>
          </a:lstStyle>
          <a:p>
            <a:r>
              <a:rPr dirty="0"/>
              <a:t>Medications Used for Neurologic Conditions</a:t>
            </a:r>
          </a:p>
        </p:txBody>
      </p:sp>
      <p:sp>
        <p:nvSpPr>
          <p:cNvPr id="977" name="Rectangle 7"/>
          <p:cNvSpPr txBox="1">
            <a:spLocks noGrp="1"/>
          </p:cNvSpPr>
          <p:nvPr>
            <p:ph idx="1"/>
          </p:nvPr>
        </p:nvSpPr>
        <p:spPr>
          <a:prstGeom prst="rect">
            <a:avLst/>
          </a:prstGeom>
        </p:spPr>
        <p:txBody>
          <a:bodyPr/>
          <a:lstStyle/>
          <a:p>
            <a:r>
              <a:rPr dirty="0"/>
              <a:t>Opiate antagonist medication (cont’d)</a:t>
            </a:r>
          </a:p>
          <a:p>
            <a:pPr marL="800100" lvl="1" indent="-342900">
              <a:spcBef>
                <a:spcPts val="700"/>
              </a:spcBef>
              <a:buFont typeface="Lucida Grande"/>
              <a:defRPr sz="2400"/>
            </a:pPr>
            <a:r>
              <a:rPr dirty="0"/>
              <a:t>Phenytoin (Dilantin) and </a:t>
            </a:r>
            <a:r>
              <a:rPr dirty="0" err="1"/>
              <a:t>fosphenytoin</a:t>
            </a:r>
            <a:r>
              <a:rPr dirty="0"/>
              <a:t> (</a:t>
            </a:r>
            <a:r>
              <a:rPr dirty="0" err="1"/>
              <a:t>Cerebyx</a:t>
            </a:r>
            <a:r>
              <a:rPr dirty="0"/>
              <a:t>)</a:t>
            </a:r>
          </a:p>
          <a:p>
            <a:pPr marL="1143000" lvl="2" indent="-228600">
              <a:spcBef>
                <a:spcPts val="600"/>
              </a:spcBef>
              <a:defRPr sz="2200"/>
            </a:pPr>
            <a:r>
              <a:rPr dirty="0"/>
              <a:t>Prevent seizure activity</a:t>
            </a:r>
            <a:endParaRPr sz="2100" dirty="0"/>
          </a:p>
          <a:p>
            <a:pPr marL="1143000" lvl="2" indent="-228600">
              <a:spcBef>
                <a:spcPts val="600"/>
              </a:spcBef>
              <a:defRPr sz="2200"/>
            </a:pPr>
            <a:r>
              <a:rPr dirty="0"/>
              <a:t>May be received on a long-term basis</a:t>
            </a:r>
            <a:endParaRPr sz="2100" dirty="0"/>
          </a:p>
          <a:p>
            <a:pPr marL="1143000" lvl="2" indent="-228600">
              <a:spcBef>
                <a:spcPts val="600"/>
              </a:spcBef>
              <a:defRPr sz="2200"/>
            </a:pPr>
            <a:r>
              <a:rPr dirty="0"/>
              <a:t>Administered by IV infusion</a:t>
            </a:r>
            <a:endParaRPr sz="2100" dirty="0"/>
          </a:p>
          <a:p>
            <a:pPr marL="1143000" lvl="2" indent="-228600">
              <a:spcBef>
                <a:spcPts val="600"/>
              </a:spcBef>
              <a:defRPr sz="2200"/>
            </a:pPr>
            <a:r>
              <a:rPr dirty="0"/>
              <a:t>Fewer adverse effects from </a:t>
            </a:r>
            <a:r>
              <a:rPr dirty="0" err="1"/>
              <a:t>fosphenytoin</a:t>
            </a:r>
            <a:r>
              <a:rPr dirty="0"/>
              <a:t> than phenytoin</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1" name="Rectangle 6"/>
          <p:cNvSpPr txBox="1">
            <a:spLocks noGrp="1"/>
          </p:cNvSpPr>
          <p:nvPr>
            <p:ph type="title"/>
          </p:nvPr>
        </p:nvSpPr>
        <p:spPr>
          <a:prstGeom prst="rect">
            <a:avLst/>
          </a:prstGeom>
        </p:spPr>
        <p:txBody>
          <a:bodyPr/>
          <a:lstStyle>
            <a:lvl1pPr defTabSz="685800">
              <a:defRPr sz="3000"/>
            </a:lvl1pPr>
          </a:lstStyle>
          <a:p>
            <a:r>
              <a:rPr dirty="0"/>
              <a:t>Medications Affecting the Gastrointestinal System</a:t>
            </a:r>
          </a:p>
        </p:txBody>
      </p:sp>
      <p:sp>
        <p:nvSpPr>
          <p:cNvPr id="982" name="Rectangle 7"/>
          <p:cNvSpPr txBox="1">
            <a:spLocks noGrp="1"/>
          </p:cNvSpPr>
          <p:nvPr>
            <p:ph idx="1"/>
          </p:nvPr>
        </p:nvSpPr>
        <p:spPr>
          <a:prstGeom prst="rect">
            <a:avLst/>
          </a:prstGeom>
        </p:spPr>
        <p:txBody>
          <a:bodyPr/>
          <a:lstStyle/>
          <a:p>
            <a:r>
              <a:rPr dirty="0"/>
              <a:t>Histamine-2 receptor antagonists</a:t>
            </a:r>
          </a:p>
          <a:p>
            <a:pPr marL="800100" lvl="1" indent="-342900">
              <a:spcBef>
                <a:spcPts val="700"/>
              </a:spcBef>
              <a:buFont typeface="Lucida Grande"/>
              <a:defRPr sz="2400"/>
            </a:pPr>
            <a:r>
              <a:rPr dirty="0"/>
              <a:t>Decrease acid secretion in the stomach</a:t>
            </a:r>
          </a:p>
          <a:p>
            <a:pPr marL="800100" lvl="1" indent="-342900">
              <a:spcBef>
                <a:spcPts val="700"/>
              </a:spcBef>
              <a:buFont typeface="Lucida Grande"/>
              <a:defRPr sz="2400"/>
            </a:pPr>
            <a:r>
              <a:rPr dirty="0"/>
              <a:t>Prevent histamine from stimulating receptor sites on parietal cells in the stomach</a:t>
            </a:r>
          </a:p>
          <a:p>
            <a:pPr marL="800100" lvl="1" indent="-342900">
              <a:spcBef>
                <a:spcPts val="700"/>
              </a:spcBef>
              <a:buFont typeface="Lucida Grande"/>
              <a:defRPr sz="2400"/>
            </a:pPr>
            <a:r>
              <a:rPr dirty="0"/>
              <a:t>Include ranitidine (Zantac), cimetidine (Tagamet), and famotidine (Pepcid)</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7" name="Rectangle 6"/>
          <p:cNvSpPr txBox="1">
            <a:spLocks noGrp="1"/>
          </p:cNvSpPr>
          <p:nvPr>
            <p:ph type="title"/>
          </p:nvPr>
        </p:nvSpPr>
        <p:spPr>
          <a:prstGeom prst="rect">
            <a:avLst/>
          </a:prstGeom>
        </p:spPr>
        <p:txBody>
          <a:bodyPr/>
          <a:lstStyle>
            <a:lvl1pPr defTabSz="685800">
              <a:defRPr sz="3000"/>
            </a:lvl1pPr>
          </a:lstStyle>
          <a:p>
            <a:r>
              <a:rPr dirty="0"/>
              <a:t>Medications Affecting the Gastrointestinal System</a:t>
            </a:r>
          </a:p>
        </p:txBody>
      </p:sp>
      <p:sp>
        <p:nvSpPr>
          <p:cNvPr id="986" name="Rectangle 7"/>
          <p:cNvSpPr txBox="1">
            <a:spLocks noGrp="1"/>
          </p:cNvSpPr>
          <p:nvPr>
            <p:ph idx="1"/>
          </p:nvPr>
        </p:nvSpPr>
        <p:spPr>
          <a:prstGeom prst="rect">
            <a:avLst/>
          </a:prstGeom>
        </p:spPr>
        <p:txBody>
          <a:bodyPr/>
          <a:lstStyle/>
          <a:p>
            <a:r>
              <a:rPr dirty="0"/>
              <a:t>Antiemetic medications</a:t>
            </a:r>
          </a:p>
          <a:p>
            <a:pPr marL="800100" lvl="1" indent="-342900">
              <a:spcBef>
                <a:spcPts val="700"/>
              </a:spcBef>
              <a:buFont typeface="Lucida Grande"/>
              <a:defRPr sz="2400"/>
            </a:pPr>
            <a:r>
              <a:rPr dirty="0"/>
              <a:t>Used to treat nausea and vomiting</a:t>
            </a:r>
          </a:p>
          <a:p>
            <a:pPr marL="800100" lvl="1" indent="-342900">
              <a:spcBef>
                <a:spcPts val="700"/>
              </a:spcBef>
              <a:buFont typeface="Lucida Grande"/>
              <a:defRPr sz="2400"/>
            </a:pPr>
            <a:r>
              <a:rPr dirty="0"/>
              <a:t>Promethazine (Phenergan) and prochlorperazine (Compazine)</a:t>
            </a:r>
          </a:p>
          <a:p>
            <a:pPr marL="1143000" lvl="2" indent="-228600">
              <a:spcBef>
                <a:spcPts val="600"/>
              </a:spcBef>
              <a:defRPr sz="2200"/>
            </a:pPr>
            <a:r>
              <a:rPr dirty="0"/>
              <a:t>These agents can be given orally or via IV.</a:t>
            </a:r>
            <a:endParaRPr sz="2100" dirty="0"/>
          </a:p>
          <a:p>
            <a:pPr marL="1143000" lvl="2" indent="-228600">
              <a:spcBef>
                <a:spcPts val="600"/>
              </a:spcBef>
              <a:defRPr sz="2200"/>
            </a:pPr>
            <a:r>
              <a:rPr dirty="0"/>
              <a:t>Adverse effects are related to IV administration.</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2" name="Rectangle 6"/>
          <p:cNvSpPr txBox="1">
            <a:spLocks noGrp="1"/>
          </p:cNvSpPr>
          <p:nvPr>
            <p:ph type="title"/>
          </p:nvPr>
        </p:nvSpPr>
        <p:spPr>
          <a:prstGeom prst="rect">
            <a:avLst/>
          </a:prstGeom>
        </p:spPr>
        <p:txBody>
          <a:bodyPr/>
          <a:lstStyle>
            <a:lvl1pPr defTabSz="685800">
              <a:defRPr sz="3000"/>
            </a:lvl1pPr>
          </a:lstStyle>
          <a:p>
            <a:r>
              <a:rPr dirty="0"/>
              <a:t>Medications Affecting the Gastrointestinal System</a:t>
            </a:r>
          </a:p>
        </p:txBody>
      </p:sp>
      <p:sp>
        <p:nvSpPr>
          <p:cNvPr id="991" name="Rectangle 7"/>
          <p:cNvSpPr txBox="1">
            <a:spLocks noGrp="1"/>
          </p:cNvSpPr>
          <p:nvPr>
            <p:ph idx="1"/>
          </p:nvPr>
        </p:nvSpPr>
        <p:spPr>
          <a:prstGeom prst="rect">
            <a:avLst/>
          </a:prstGeom>
        </p:spPr>
        <p:txBody>
          <a:bodyPr/>
          <a:lstStyle/>
          <a:p>
            <a:r>
              <a:rPr dirty="0"/>
              <a:t>Antiemetic medications (cont’d) </a:t>
            </a:r>
          </a:p>
          <a:p>
            <a:pPr marL="800100" lvl="1" indent="-342900">
              <a:spcBef>
                <a:spcPts val="700"/>
              </a:spcBef>
              <a:buFont typeface="Lucida Grande"/>
              <a:defRPr sz="2400"/>
            </a:pPr>
            <a:r>
              <a:rPr dirty="0"/>
              <a:t>Metoclopramide (Reglan)</a:t>
            </a:r>
          </a:p>
          <a:p>
            <a:pPr marL="1143000" lvl="2" indent="-228600">
              <a:spcBef>
                <a:spcPts val="600"/>
              </a:spcBef>
              <a:defRPr sz="2200"/>
            </a:pPr>
            <a:r>
              <a:rPr dirty="0"/>
              <a:t>Increases GI motility </a:t>
            </a:r>
            <a:endParaRPr sz="2100" dirty="0"/>
          </a:p>
          <a:p>
            <a:pPr marL="1143000" lvl="2" indent="-228600">
              <a:spcBef>
                <a:spcPts val="600"/>
              </a:spcBef>
              <a:defRPr sz="2200"/>
            </a:pPr>
            <a:r>
              <a:rPr dirty="0"/>
              <a:t>Available orally, by slow IV injection, and by IV infusion</a:t>
            </a:r>
            <a:endParaRPr sz="2100" dirty="0"/>
          </a:p>
          <a:p>
            <a:pPr marL="800100" lvl="1" indent="-342900">
              <a:spcBef>
                <a:spcPts val="700"/>
              </a:spcBef>
              <a:buFont typeface="Lucida Grande"/>
              <a:defRPr sz="2400"/>
            </a:pPr>
            <a:r>
              <a:rPr dirty="0"/>
              <a:t>5-HT3 receptor antagonists</a:t>
            </a:r>
          </a:p>
          <a:p>
            <a:pPr marL="1143000" lvl="2" indent="-228600">
              <a:spcBef>
                <a:spcPts val="600"/>
              </a:spcBef>
              <a:defRPr sz="2200"/>
            </a:pPr>
            <a:r>
              <a:rPr dirty="0"/>
              <a:t>Prevent certain mechanisms that induce vomiting</a:t>
            </a:r>
            <a:endParaRPr sz="2100" dirty="0"/>
          </a:p>
          <a:p>
            <a:pPr marL="1143000" lvl="2" indent="-228600">
              <a:spcBef>
                <a:spcPts val="600"/>
              </a:spcBef>
              <a:defRPr sz="2200"/>
            </a:pPr>
            <a:r>
              <a:rPr dirty="0"/>
              <a:t>Available in oral and IV preparations</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7" name="Rectangle 6"/>
          <p:cNvSpPr txBox="1">
            <a:spLocks noGrp="1"/>
          </p:cNvSpPr>
          <p:nvPr>
            <p:ph type="title"/>
          </p:nvPr>
        </p:nvSpPr>
        <p:spPr>
          <a:prstGeom prst="rect">
            <a:avLst/>
          </a:prstGeom>
        </p:spPr>
        <p:txBody>
          <a:bodyPr/>
          <a:lstStyle>
            <a:lvl1pPr defTabSz="685800">
              <a:defRPr sz="3000"/>
            </a:lvl1pPr>
          </a:lstStyle>
          <a:p>
            <a:r>
              <a:rPr dirty="0"/>
              <a:t>Medications Affecting the Gastrointestinal System</a:t>
            </a:r>
          </a:p>
        </p:txBody>
      </p:sp>
      <p:sp>
        <p:nvSpPr>
          <p:cNvPr id="996" name="Rectangle 7"/>
          <p:cNvSpPr txBox="1">
            <a:spLocks noGrp="1"/>
          </p:cNvSpPr>
          <p:nvPr>
            <p:ph idx="1"/>
          </p:nvPr>
        </p:nvSpPr>
        <p:spPr>
          <a:prstGeom prst="rect">
            <a:avLst/>
          </a:prstGeom>
        </p:spPr>
        <p:txBody>
          <a:bodyPr/>
          <a:lstStyle/>
          <a:p>
            <a:r>
              <a:rPr dirty="0"/>
              <a:t>Octreotide (</a:t>
            </a:r>
            <a:r>
              <a:rPr dirty="0" err="1"/>
              <a:t>Sandostatin</a:t>
            </a:r>
            <a:r>
              <a:rPr dirty="0"/>
              <a:t>)</a:t>
            </a:r>
          </a:p>
          <a:p>
            <a:pPr marL="800100" lvl="1" indent="-342900">
              <a:spcBef>
                <a:spcPts val="700"/>
              </a:spcBef>
              <a:buFont typeface="Lucida Grande"/>
              <a:defRPr sz="2400"/>
            </a:pPr>
            <a:r>
              <a:rPr dirty="0"/>
              <a:t>Synthetic version of somatostatin</a:t>
            </a:r>
          </a:p>
          <a:p>
            <a:pPr marL="800100" lvl="1" indent="-342900">
              <a:spcBef>
                <a:spcPts val="700"/>
              </a:spcBef>
              <a:buFont typeface="Lucida Grande"/>
              <a:defRPr sz="2400"/>
            </a:pPr>
            <a:r>
              <a:rPr dirty="0"/>
              <a:t>Decreases secretion of insulin, </a:t>
            </a:r>
            <a:r>
              <a:rPr dirty="0" err="1"/>
              <a:t>glucagons</a:t>
            </a:r>
            <a:r>
              <a:rPr dirty="0"/>
              <a:t>, growth hormones, and various other chemicals</a:t>
            </a:r>
          </a:p>
          <a:p>
            <a:pPr marL="800100" lvl="1" indent="-342900">
              <a:spcBef>
                <a:spcPts val="700"/>
              </a:spcBef>
              <a:buFont typeface="Lucida Grande"/>
              <a:defRPr sz="2400"/>
            </a:pPr>
            <a:r>
              <a:rPr dirty="0"/>
              <a:t>Has many potential uses</a:t>
            </a:r>
          </a:p>
          <a:p>
            <a:pPr marL="800100" lvl="1" indent="-342900">
              <a:spcBef>
                <a:spcPts val="700"/>
              </a:spcBef>
              <a:buFont typeface="Lucida Grande"/>
              <a:defRPr sz="2400"/>
            </a:pPr>
            <a:r>
              <a:rPr dirty="0"/>
              <a:t>Not routinely administered in prehospital setting</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1" name="Rectangle 6"/>
          <p:cNvSpPr txBox="1">
            <a:spLocks noGrp="1"/>
          </p:cNvSpPr>
          <p:nvPr>
            <p:ph type="title"/>
          </p:nvPr>
        </p:nvSpPr>
        <p:spPr>
          <a:prstGeom prst="rect">
            <a:avLst/>
          </a:prstGeom>
        </p:spPr>
        <p:txBody>
          <a:bodyPr/>
          <a:lstStyle>
            <a:lvl1pPr defTabSz="685800">
              <a:defRPr sz="3000"/>
            </a:lvl1pPr>
          </a:lstStyle>
          <a:p>
            <a:r>
              <a:rPr dirty="0"/>
              <a:t>Miscellaneous Medications Used in the Prehospital Setting</a:t>
            </a:r>
          </a:p>
        </p:txBody>
      </p:sp>
      <p:sp>
        <p:nvSpPr>
          <p:cNvPr id="1002" name="Rectangle 7"/>
          <p:cNvSpPr txBox="1">
            <a:spLocks noGrp="1"/>
          </p:cNvSpPr>
          <p:nvPr>
            <p:ph idx="1"/>
          </p:nvPr>
        </p:nvSpPr>
        <p:spPr>
          <a:prstGeom prst="rect">
            <a:avLst/>
          </a:prstGeom>
        </p:spPr>
        <p:txBody>
          <a:bodyPr/>
          <a:lstStyle/>
          <a:p>
            <a:r>
              <a:rPr dirty="0"/>
              <a:t>Acetaminophen (Tylenol, APAP)</a:t>
            </a:r>
          </a:p>
          <a:p>
            <a:pPr marL="800100" lvl="1" indent="-342900">
              <a:spcBef>
                <a:spcPts val="700"/>
              </a:spcBef>
              <a:buFont typeface="Lucida Grande"/>
              <a:defRPr sz="2400"/>
            </a:pPr>
            <a:r>
              <a:rPr dirty="0"/>
              <a:t>Antipyretic and mild analgesic properties</a:t>
            </a:r>
          </a:p>
          <a:p>
            <a:pPr marL="800100" lvl="1" indent="-342900">
              <a:spcBef>
                <a:spcPts val="700"/>
              </a:spcBef>
              <a:buFont typeface="Lucida Grande"/>
              <a:defRPr sz="2400"/>
            </a:pPr>
            <a:r>
              <a:rPr dirty="0"/>
              <a:t>Available as a tablet, capsule, liquid, and rectal suppository</a:t>
            </a:r>
          </a:p>
          <a:p>
            <a:pPr marL="1143000" lvl="2" indent="-228600">
              <a:spcBef>
                <a:spcPts val="600"/>
              </a:spcBef>
              <a:defRPr sz="2200"/>
            </a:pPr>
            <a:r>
              <a:rPr dirty="0"/>
              <a:t>Oral administration should be avoided in patients with high risk of seizures or airway compromise.</a:t>
            </a:r>
            <a:endParaRPr sz="2100" dirty="0"/>
          </a:p>
          <a:p>
            <a:pPr marL="800100" lvl="1" indent="-342900">
              <a:spcBef>
                <a:spcPts val="700"/>
              </a:spcBef>
              <a:buFont typeface="Lucida Grande"/>
              <a:defRPr sz="2400"/>
            </a:pPr>
            <a:r>
              <a:rPr dirty="0"/>
              <a:t>Rare adverse effects</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6" name="Rectangle 6"/>
          <p:cNvSpPr txBox="1">
            <a:spLocks noGrp="1"/>
          </p:cNvSpPr>
          <p:nvPr>
            <p:ph type="title"/>
          </p:nvPr>
        </p:nvSpPr>
        <p:spPr>
          <a:prstGeom prst="rect">
            <a:avLst/>
          </a:prstGeom>
        </p:spPr>
        <p:txBody>
          <a:bodyPr/>
          <a:lstStyle>
            <a:lvl1pPr defTabSz="685800">
              <a:defRPr sz="3000"/>
            </a:lvl1pPr>
          </a:lstStyle>
          <a:p>
            <a:r>
              <a:rPr dirty="0"/>
              <a:t>Miscellaneous Medications Used in the Prehospital Setting</a:t>
            </a:r>
          </a:p>
        </p:txBody>
      </p:sp>
      <p:sp>
        <p:nvSpPr>
          <p:cNvPr id="1007" name="Rectangle 7"/>
          <p:cNvSpPr txBox="1">
            <a:spLocks noGrp="1"/>
          </p:cNvSpPr>
          <p:nvPr>
            <p:ph idx="1"/>
          </p:nvPr>
        </p:nvSpPr>
        <p:spPr>
          <a:prstGeom prst="rect">
            <a:avLst/>
          </a:prstGeom>
        </p:spPr>
        <p:txBody>
          <a:bodyPr>
            <a:normAutofit lnSpcReduction="10000"/>
          </a:bodyPr>
          <a:lstStyle/>
          <a:p>
            <a:r>
              <a:rPr dirty="0"/>
              <a:t>Calcium preparations</a:t>
            </a:r>
          </a:p>
          <a:p>
            <a:pPr marL="800100" lvl="1" indent="-342900">
              <a:spcBef>
                <a:spcPts val="700"/>
              </a:spcBef>
              <a:buFont typeface="Lucida Grande"/>
              <a:defRPr sz="2400"/>
            </a:pPr>
            <a:r>
              <a:rPr dirty="0"/>
              <a:t>Can be used as or for:		</a:t>
            </a:r>
          </a:p>
          <a:p>
            <a:pPr marL="1143000" lvl="2" indent="-228600">
              <a:spcBef>
                <a:spcPts val="600"/>
              </a:spcBef>
              <a:defRPr sz="2200"/>
            </a:pPr>
            <a:r>
              <a:rPr dirty="0"/>
              <a:t>An antidote to calcium channel blocker overdose</a:t>
            </a:r>
            <a:endParaRPr sz="2100" dirty="0"/>
          </a:p>
          <a:p>
            <a:pPr marL="1143000" lvl="2" indent="-228600">
              <a:spcBef>
                <a:spcPts val="600"/>
              </a:spcBef>
              <a:defRPr sz="2200"/>
            </a:pPr>
            <a:r>
              <a:rPr dirty="0"/>
              <a:t>Treatment of magnesium (sulfate) toxicity</a:t>
            </a:r>
            <a:endParaRPr sz="2100" dirty="0"/>
          </a:p>
          <a:p>
            <a:pPr marL="1143000" lvl="2" indent="-228600">
              <a:spcBef>
                <a:spcPts val="600"/>
              </a:spcBef>
              <a:defRPr sz="2200"/>
            </a:pPr>
            <a:r>
              <a:rPr dirty="0"/>
              <a:t>Prevention of dysrhythmia </a:t>
            </a:r>
            <a:endParaRPr sz="2100" dirty="0"/>
          </a:p>
          <a:p>
            <a:pPr marL="1143000" lvl="2" indent="-228600">
              <a:spcBef>
                <a:spcPts val="600"/>
              </a:spcBef>
              <a:defRPr sz="2200"/>
            </a:pPr>
            <a:r>
              <a:rPr dirty="0"/>
              <a:t>Calcium repletion in patients with hypocalcemia</a:t>
            </a:r>
            <a:endParaRPr sz="2100" dirty="0"/>
          </a:p>
          <a:p>
            <a:pPr marL="1143000" lvl="2" indent="-228600">
              <a:spcBef>
                <a:spcPts val="600"/>
              </a:spcBef>
              <a:defRPr sz="2200"/>
            </a:pPr>
            <a:r>
              <a:rPr dirty="0"/>
              <a:t>Calcium restoration from hydrofluoric acid </a:t>
            </a:r>
            <a:endParaRPr sz="2100" dirty="0"/>
          </a:p>
          <a:p>
            <a:pPr marL="1143000" lvl="2" indent="-228600">
              <a:spcBef>
                <a:spcPts val="600"/>
              </a:spcBef>
              <a:defRPr sz="2200"/>
            </a:pPr>
            <a:r>
              <a:rPr dirty="0"/>
              <a:t>Prevention of hypotension</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1" name="Rectangle 6"/>
          <p:cNvSpPr txBox="1">
            <a:spLocks noGrp="1"/>
          </p:cNvSpPr>
          <p:nvPr>
            <p:ph type="title"/>
          </p:nvPr>
        </p:nvSpPr>
        <p:spPr>
          <a:prstGeom prst="rect">
            <a:avLst/>
          </a:prstGeom>
        </p:spPr>
        <p:txBody>
          <a:bodyPr/>
          <a:lstStyle>
            <a:lvl1pPr defTabSz="685800">
              <a:defRPr sz="3000"/>
            </a:lvl1pPr>
          </a:lstStyle>
          <a:p>
            <a:r>
              <a:rPr dirty="0"/>
              <a:t>Miscellaneous Medications Used in the Prehospital Setting</a:t>
            </a:r>
          </a:p>
        </p:txBody>
      </p:sp>
      <p:sp>
        <p:nvSpPr>
          <p:cNvPr id="1012" name="Rectangle 7"/>
          <p:cNvSpPr txBox="1">
            <a:spLocks noGrp="1"/>
          </p:cNvSpPr>
          <p:nvPr>
            <p:ph idx="1"/>
          </p:nvPr>
        </p:nvSpPr>
        <p:spPr>
          <a:prstGeom prst="rect">
            <a:avLst/>
          </a:prstGeom>
        </p:spPr>
        <p:txBody>
          <a:bodyPr/>
          <a:lstStyle/>
          <a:p>
            <a:r>
              <a:rPr dirty="0"/>
              <a:t>Calcium preparations (cont’d)</a:t>
            </a:r>
          </a:p>
          <a:p>
            <a:pPr marL="800100" lvl="1" indent="-342900">
              <a:spcBef>
                <a:spcPts val="700"/>
              </a:spcBef>
              <a:buFont typeface="Lucida Grande"/>
              <a:defRPr sz="2400"/>
            </a:pPr>
            <a:r>
              <a:rPr dirty="0"/>
              <a:t>IV calcium is available as:</a:t>
            </a:r>
          </a:p>
          <a:p>
            <a:pPr marL="1143000" lvl="2" indent="-228600">
              <a:spcBef>
                <a:spcPts val="600"/>
              </a:spcBef>
              <a:defRPr sz="2200"/>
            </a:pPr>
            <a:r>
              <a:rPr dirty="0"/>
              <a:t>Calcium chloride</a:t>
            </a:r>
            <a:endParaRPr sz="2100" dirty="0"/>
          </a:p>
          <a:p>
            <a:pPr marL="1143000" lvl="2" indent="-228600">
              <a:spcBef>
                <a:spcPts val="600"/>
              </a:spcBef>
              <a:defRPr sz="2200"/>
            </a:pPr>
            <a:r>
              <a:rPr dirty="0"/>
              <a:t>Calcium gluconate</a:t>
            </a:r>
            <a:endParaRPr sz="2100" dirty="0"/>
          </a:p>
          <a:p>
            <a:pPr marL="800100" lvl="1" indent="-342900">
              <a:spcBef>
                <a:spcPts val="700"/>
              </a:spcBef>
              <a:buFont typeface="Lucida Grande"/>
              <a:defRPr sz="2400"/>
            </a:pPr>
            <a:r>
              <a:rPr dirty="0"/>
              <a:t>Monitor IV sites to avoid extravasation.</a:t>
            </a:r>
          </a:p>
          <a:p>
            <a:pPr marL="800100" lvl="1" indent="-342900">
              <a:spcBef>
                <a:spcPts val="700"/>
              </a:spcBef>
              <a:buFont typeface="Lucida Grande"/>
              <a:defRPr sz="2400"/>
            </a:pPr>
            <a:r>
              <a:rPr dirty="0"/>
              <a:t>Avoid SC or IM administration.</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6" name="Rectangle 6"/>
          <p:cNvSpPr txBox="1">
            <a:spLocks noGrp="1"/>
          </p:cNvSpPr>
          <p:nvPr>
            <p:ph type="title"/>
          </p:nvPr>
        </p:nvSpPr>
        <p:spPr>
          <a:prstGeom prst="rect">
            <a:avLst/>
          </a:prstGeom>
        </p:spPr>
        <p:txBody>
          <a:bodyPr/>
          <a:lstStyle>
            <a:lvl1pPr defTabSz="685800">
              <a:defRPr sz="3000"/>
            </a:lvl1pPr>
          </a:lstStyle>
          <a:p>
            <a:r>
              <a:rPr dirty="0"/>
              <a:t>Miscellaneous Medications Used in the Prehospital Setting</a:t>
            </a:r>
          </a:p>
        </p:txBody>
      </p:sp>
      <p:sp>
        <p:nvSpPr>
          <p:cNvPr id="1017" name="Rectangle 7"/>
          <p:cNvSpPr txBox="1">
            <a:spLocks noGrp="1"/>
          </p:cNvSpPr>
          <p:nvPr>
            <p:ph idx="1"/>
          </p:nvPr>
        </p:nvSpPr>
        <p:spPr>
          <a:prstGeom prst="rect">
            <a:avLst/>
          </a:prstGeom>
        </p:spPr>
        <p:txBody>
          <a:bodyPr/>
          <a:lstStyle/>
          <a:p>
            <a:r>
              <a:rPr dirty="0"/>
              <a:t>Dextrose</a:t>
            </a:r>
          </a:p>
          <a:p>
            <a:pPr marL="800100" lvl="1" indent="-342900">
              <a:spcBef>
                <a:spcPts val="700"/>
              </a:spcBef>
              <a:buFont typeface="Lucida Grande"/>
              <a:defRPr sz="2400"/>
            </a:pPr>
            <a:r>
              <a:rPr dirty="0"/>
              <a:t>Used for known or presumptive hypoglycemia</a:t>
            </a:r>
          </a:p>
          <a:p>
            <a:pPr marL="800100" lvl="1" indent="-342900">
              <a:spcBef>
                <a:spcPts val="700"/>
              </a:spcBef>
              <a:buFont typeface="Lucida Grande"/>
              <a:defRPr sz="2400"/>
            </a:pPr>
            <a:r>
              <a:rPr dirty="0"/>
              <a:t>Administered through a large IV catheter </a:t>
            </a:r>
          </a:p>
          <a:p>
            <a:pPr marL="800100" lvl="1" indent="-342900">
              <a:spcBef>
                <a:spcPts val="700"/>
              </a:spcBef>
              <a:buFont typeface="Lucida Grande"/>
              <a:defRPr sz="2400"/>
            </a:pPr>
            <a:r>
              <a:rPr dirty="0"/>
              <a:t>Initial dose: 25 g of a 50% dextrose solution for a total volume of 50 mL</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1" name="Rectangle 6"/>
          <p:cNvSpPr txBox="1">
            <a:spLocks noGrp="1"/>
          </p:cNvSpPr>
          <p:nvPr>
            <p:ph type="title"/>
          </p:nvPr>
        </p:nvSpPr>
        <p:spPr>
          <a:prstGeom prst="rect">
            <a:avLst/>
          </a:prstGeom>
        </p:spPr>
        <p:txBody>
          <a:bodyPr/>
          <a:lstStyle>
            <a:lvl1pPr defTabSz="685800">
              <a:defRPr sz="3000"/>
            </a:lvl1pPr>
          </a:lstStyle>
          <a:p>
            <a:r>
              <a:rPr dirty="0"/>
              <a:t>Miscellaneous Medications Used in the Prehospital Setting</a:t>
            </a:r>
          </a:p>
        </p:txBody>
      </p:sp>
      <p:sp>
        <p:nvSpPr>
          <p:cNvPr id="1022" name="Rectangle 7"/>
          <p:cNvSpPr txBox="1">
            <a:spLocks noGrp="1"/>
          </p:cNvSpPr>
          <p:nvPr>
            <p:ph idx="1"/>
          </p:nvPr>
        </p:nvSpPr>
        <p:spPr>
          <a:prstGeom prst="rect">
            <a:avLst/>
          </a:prstGeom>
        </p:spPr>
        <p:txBody>
          <a:bodyPr/>
          <a:lstStyle/>
          <a:p>
            <a:r>
              <a:rPr dirty="0"/>
              <a:t>Diphenhydramine</a:t>
            </a:r>
          </a:p>
          <a:p>
            <a:pPr marL="800100" lvl="1" indent="-342900">
              <a:spcBef>
                <a:spcPts val="700"/>
              </a:spcBef>
              <a:buFont typeface="Lucida Grande"/>
              <a:defRPr sz="2400"/>
            </a:pPr>
            <a:r>
              <a:rPr dirty="0"/>
              <a:t>Used for a variety of clinical situations</a:t>
            </a:r>
          </a:p>
          <a:p>
            <a:pPr marL="1143000" lvl="2" indent="-228600">
              <a:spcBef>
                <a:spcPts val="600"/>
              </a:spcBef>
              <a:defRPr sz="2200"/>
            </a:pPr>
            <a:r>
              <a:rPr dirty="0"/>
              <a:t>Treatment of allergic reactions, mild sedative, mild antitussive</a:t>
            </a:r>
            <a:endParaRPr sz="2100" dirty="0"/>
          </a:p>
          <a:p>
            <a:pPr marL="800100" lvl="1" indent="-342900">
              <a:spcBef>
                <a:spcPts val="700"/>
              </a:spcBef>
              <a:buFont typeface="Lucida Grande"/>
              <a:defRPr sz="2400"/>
            </a:pPr>
            <a:r>
              <a:rPr dirty="0"/>
              <a:t>Competitive histamine-1 receptor antagonist</a:t>
            </a:r>
          </a:p>
          <a:p>
            <a:pPr marL="800100" lvl="1" indent="-342900">
              <a:spcBef>
                <a:spcPts val="700"/>
              </a:spcBef>
              <a:buFont typeface="Lucida Grande"/>
              <a:defRPr sz="2400"/>
            </a:pPr>
            <a:r>
              <a:rPr dirty="0"/>
              <a:t>Typically administered by IV or IM</a:t>
            </a:r>
          </a:p>
          <a:p>
            <a:pPr marL="800100" lvl="1" indent="-342900">
              <a:spcBef>
                <a:spcPts val="700"/>
              </a:spcBef>
              <a:buFont typeface="Lucida Grande"/>
              <a:defRPr sz="2400"/>
            </a:pPr>
            <a:r>
              <a:rPr dirty="0"/>
              <a:t>Adverse effects</a:t>
            </a:r>
          </a:p>
          <a:p>
            <a:pPr marL="1143000" lvl="2" indent="-228600">
              <a:spcBef>
                <a:spcPts val="600"/>
              </a:spcBef>
              <a:defRPr sz="2200"/>
            </a:pPr>
            <a:r>
              <a:rPr dirty="0"/>
              <a:t>Mild sedation, palpitations, anxiety</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6"/>
          <p:cNvSpPr txBox="1">
            <a:spLocks noGrp="1"/>
          </p:cNvSpPr>
          <p:nvPr>
            <p:ph type="title"/>
          </p:nvPr>
        </p:nvSpPr>
        <p:spPr>
          <a:prstGeom prst="rect">
            <a:avLst/>
          </a:prstGeom>
        </p:spPr>
        <p:txBody>
          <a:bodyPr/>
          <a:lstStyle>
            <a:lvl1pPr defTabSz="685800">
              <a:defRPr sz="3000"/>
            </a:lvl1pPr>
          </a:lstStyle>
          <a:p>
            <a:r>
              <a:rPr dirty="0"/>
              <a:t>Miscellaneous Medications Used in the Prehospital Setting</a:t>
            </a:r>
          </a:p>
        </p:txBody>
      </p:sp>
      <p:sp>
        <p:nvSpPr>
          <p:cNvPr id="1027" name="Rectangle 7"/>
          <p:cNvSpPr txBox="1">
            <a:spLocks noGrp="1"/>
          </p:cNvSpPr>
          <p:nvPr>
            <p:ph idx="1"/>
          </p:nvPr>
        </p:nvSpPr>
        <p:spPr>
          <a:prstGeom prst="rect">
            <a:avLst/>
          </a:prstGeom>
        </p:spPr>
        <p:txBody>
          <a:bodyPr>
            <a:normAutofit lnSpcReduction="10000"/>
          </a:bodyPr>
          <a:lstStyle/>
          <a:p>
            <a:r>
              <a:rPr dirty="0"/>
              <a:t>Glucagon</a:t>
            </a:r>
          </a:p>
          <a:p>
            <a:pPr marL="800100" lvl="1" indent="-342900">
              <a:spcBef>
                <a:spcPts val="700"/>
              </a:spcBef>
              <a:buFont typeface="Lucida Grande"/>
              <a:defRPr sz="2400"/>
            </a:pPr>
            <a:r>
              <a:rPr dirty="0"/>
              <a:t>Naturally occurring peptide, manufactured commercially</a:t>
            </a:r>
          </a:p>
          <a:p>
            <a:pPr marL="800100" lvl="1" indent="-342900">
              <a:spcBef>
                <a:spcPts val="700"/>
              </a:spcBef>
              <a:buFont typeface="Lucida Grande"/>
              <a:defRPr sz="2400"/>
            </a:pPr>
            <a:r>
              <a:rPr dirty="0"/>
              <a:t>May be used to: </a:t>
            </a:r>
          </a:p>
          <a:p>
            <a:pPr marL="1143000" lvl="2" indent="-228600">
              <a:spcBef>
                <a:spcPts val="600"/>
              </a:spcBef>
              <a:defRPr sz="2200"/>
            </a:pPr>
            <a:r>
              <a:rPr dirty="0"/>
              <a:t>Treat hypoglycemia</a:t>
            </a:r>
            <a:endParaRPr sz="2100" dirty="0"/>
          </a:p>
          <a:p>
            <a:pPr marL="1143000" lvl="2" indent="-228600">
              <a:spcBef>
                <a:spcPts val="600"/>
              </a:spcBef>
              <a:defRPr sz="2200"/>
            </a:pPr>
            <a:r>
              <a:rPr dirty="0"/>
              <a:t>Provide increased heart rate and contractility </a:t>
            </a:r>
            <a:endParaRPr sz="2100" dirty="0"/>
          </a:p>
          <a:p>
            <a:pPr marL="1143000" lvl="2" indent="-228600">
              <a:spcBef>
                <a:spcPts val="600"/>
              </a:spcBef>
              <a:defRPr sz="2200"/>
            </a:pPr>
            <a:r>
              <a:rPr dirty="0"/>
              <a:t>Treat severe calcium channel blocker overdoses</a:t>
            </a:r>
            <a:endParaRPr sz="2100" dirty="0"/>
          </a:p>
          <a:p>
            <a:pPr marL="1143000" lvl="2" indent="-228600">
              <a:spcBef>
                <a:spcPts val="600"/>
              </a:spcBef>
              <a:defRPr sz="2200"/>
            </a:pPr>
            <a:r>
              <a:rPr dirty="0"/>
              <a:t>Treat a patient who has a foreign body lodged in the esophagus</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6"/>
          <p:cNvSpPr txBox="1">
            <a:spLocks noGrp="1"/>
          </p:cNvSpPr>
          <p:nvPr>
            <p:ph type="title"/>
          </p:nvPr>
        </p:nvSpPr>
        <p:spPr>
          <a:prstGeom prst="rect">
            <a:avLst/>
          </a:prstGeom>
        </p:spPr>
        <p:txBody>
          <a:bodyPr/>
          <a:lstStyle>
            <a:lvl1pPr defTabSz="685800">
              <a:defRPr sz="3000"/>
            </a:lvl1pPr>
          </a:lstStyle>
          <a:p>
            <a:r>
              <a:rPr dirty="0"/>
              <a:t>Miscellaneous Medications Used in the Prehospital Setting</a:t>
            </a:r>
          </a:p>
        </p:txBody>
      </p:sp>
      <p:sp>
        <p:nvSpPr>
          <p:cNvPr id="1032" name="Rectangle 7"/>
          <p:cNvSpPr txBox="1">
            <a:spLocks noGrp="1"/>
          </p:cNvSpPr>
          <p:nvPr>
            <p:ph idx="1"/>
          </p:nvPr>
        </p:nvSpPr>
        <p:spPr>
          <a:prstGeom prst="rect">
            <a:avLst/>
          </a:prstGeom>
        </p:spPr>
        <p:txBody>
          <a:bodyPr/>
          <a:lstStyle/>
          <a:p>
            <a:r>
              <a:rPr dirty="0"/>
              <a:t>Ketorolac</a:t>
            </a:r>
          </a:p>
          <a:p>
            <a:pPr marL="800100" lvl="1" indent="-342900">
              <a:spcBef>
                <a:spcPts val="700"/>
              </a:spcBef>
              <a:buFont typeface="Lucida Grande"/>
              <a:defRPr sz="2400"/>
            </a:pPr>
            <a:r>
              <a:rPr dirty="0"/>
              <a:t>May be used as an alternative or adjunct to opioid analgesic medications</a:t>
            </a:r>
          </a:p>
          <a:p>
            <a:pPr marL="800100" lvl="1" indent="-342900">
              <a:spcBef>
                <a:spcPts val="700"/>
              </a:spcBef>
              <a:buFont typeface="Lucida Grande"/>
              <a:defRPr sz="2400"/>
            </a:pPr>
            <a:r>
              <a:rPr dirty="0"/>
              <a:t>NSAID that inhibits prostaglandin synthesis</a:t>
            </a:r>
          </a:p>
          <a:p>
            <a:pPr marL="800100" lvl="1" indent="-342900">
              <a:spcBef>
                <a:spcPts val="700"/>
              </a:spcBef>
              <a:buFont typeface="Lucida Grande"/>
              <a:defRPr sz="2400"/>
            </a:pPr>
            <a:r>
              <a:rPr dirty="0"/>
              <a:t>Typically administered via IV or IM route</a:t>
            </a:r>
          </a:p>
          <a:p>
            <a:pPr marL="800100" lvl="1" indent="-342900">
              <a:spcBef>
                <a:spcPts val="700"/>
              </a:spcBef>
              <a:buFont typeface="Lucida Grande"/>
              <a:defRPr sz="2400"/>
            </a:pPr>
            <a:r>
              <a:rPr dirty="0"/>
              <a:t>No administration in patients susceptible to GI bleeding</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6" name="Rectangle 6"/>
          <p:cNvSpPr txBox="1">
            <a:spLocks noGrp="1"/>
          </p:cNvSpPr>
          <p:nvPr>
            <p:ph type="title"/>
          </p:nvPr>
        </p:nvSpPr>
        <p:spPr>
          <a:prstGeom prst="rect">
            <a:avLst/>
          </a:prstGeom>
        </p:spPr>
        <p:txBody>
          <a:bodyPr/>
          <a:lstStyle>
            <a:lvl1pPr defTabSz="685800">
              <a:defRPr sz="3000"/>
            </a:lvl1pPr>
          </a:lstStyle>
          <a:p>
            <a:r>
              <a:rPr dirty="0"/>
              <a:t>Miscellaneous Medications Used in the Prehospital Setting</a:t>
            </a:r>
          </a:p>
        </p:txBody>
      </p:sp>
      <p:sp>
        <p:nvSpPr>
          <p:cNvPr id="1037" name="Rectangle 7"/>
          <p:cNvSpPr txBox="1">
            <a:spLocks noGrp="1"/>
          </p:cNvSpPr>
          <p:nvPr>
            <p:ph idx="1"/>
          </p:nvPr>
        </p:nvSpPr>
        <p:spPr>
          <a:prstGeom prst="rect">
            <a:avLst/>
          </a:prstGeom>
        </p:spPr>
        <p:txBody>
          <a:bodyPr>
            <a:normAutofit/>
          </a:bodyPr>
          <a:lstStyle/>
          <a:p>
            <a:r>
              <a:rPr dirty="0"/>
              <a:t>Magnesium sulfate</a:t>
            </a:r>
          </a:p>
          <a:p>
            <a:pPr marL="800100" lvl="1" indent="-342900">
              <a:spcBef>
                <a:spcPts val="700"/>
              </a:spcBef>
              <a:buFont typeface="Lucida Grande"/>
              <a:defRPr sz="2400"/>
            </a:pPr>
            <a:r>
              <a:rPr dirty="0"/>
              <a:t>IV electrolyte medication</a:t>
            </a:r>
          </a:p>
          <a:p>
            <a:pPr marL="1143000" lvl="2" indent="-228600">
              <a:spcBef>
                <a:spcPts val="600"/>
              </a:spcBef>
              <a:defRPr sz="2200"/>
            </a:pPr>
            <a:r>
              <a:rPr dirty="0"/>
              <a:t>Emergency treatment of ventricular dysrhythmia</a:t>
            </a:r>
            <a:endParaRPr sz="2100" dirty="0"/>
          </a:p>
          <a:p>
            <a:pPr marL="1143000" lvl="2" indent="-228600">
              <a:spcBef>
                <a:spcPts val="600"/>
              </a:spcBef>
              <a:defRPr sz="2200"/>
            </a:pPr>
            <a:r>
              <a:rPr dirty="0"/>
              <a:t>Correction of hypomagnesemia</a:t>
            </a:r>
            <a:endParaRPr sz="2100" dirty="0"/>
          </a:p>
          <a:p>
            <a:pPr marL="1143000" lvl="2" indent="-228600">
              <a:spcBef>
                <a:spcPts val="600"/>
              </a:spcBef>
              <a:defRPr sz="2200"/>
            </a:pPr>
            <a:r>
              <a:rPr dirty="0"/>
              <a:t>Prevention or treatment of seizures in pregnant patients with preeclampsia or eclampsia</a:t>
            </a:r>
            <a:endParaRPr sz="2100" dirty="0"/>
          </a:p>
          <a:p>
            <a:pPr marL="800100" lvl="1" indent="-342900">
              <a:spcBef>
                <a:spcPts val="700"/>
              </a:spcBef>
              <a:buFont typeface="Lucida Grande"/>
              <a:defRPr sz="2400"/>
            </a:pPr>
            <a:r>
              <a:rPr dirty="0"/>
              <a:t>Replaces magnesium deficiencies in the body</a:t>
            </a:r>
          </a:p>
          <a:p>
            <a:pPr marL="800100" lvl="1" indent="-342900">
              <a:spcBef>
                <a:spcPts val="700"/>
              </a:spcBef>
              <a:buFont typeface="Lucida Grande"/>
              <a:defRPr sz="2400"/>
            </a:pPr>
            <a:r>
              <a:rPr dirty="0"/>
              <a:t>Relaxes various smooth muscle tissues</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1" name="Rectangle 6"/>
          <p:cNvSpPr txBox="1">
            <a:spLocks noGrp="1"/>
          </p:cNvSpPr>
          <p:nvPr>
            <p:ph type="title"/>
          </p:nvPr>
        </p:nvSpPr>
        <p:spPr>
          <a:prstGeom prst="rect">
            <a:avLst/>
          </a:prstGeom>
        </p:spPr>
        <p:txBody>
          <a:bodyPr/>
          <a:lstStyle>
            <a:lvl1pPr defTabSz="685800">
              <a:defRPr sz="3000"/>
            </a:lvl1pPr>
          </a:lstStyle>
          <a:p>
            <a:r>
              <a:rPr dirty="0"/>
              <a:t>Miscellaneous Medications Used in the Prehospital Setting</a:t>
            </a:r>
          </a:p>
        </p:txBody>
      </p:sp>
      <p:sp>
        <p:nvSpPr>
          <p:cNvPr id="1042" name="Rectangle 7"/>
          <p:cNvSpPr txBox="1">
            <a:spLocks noGrp="1"/>
          </p:cNvSpPr>
          <p:nvPr>
            <p:ph idx="1"/>
          </p:nvPr>
        </p:nvSpPr>
        <p:spPr>
          <a:prstGeom prst="rect">
            <a:avLst/>
          </a:prstGeom>
        </p:spPr>
        <p:txBody>
          <a:bodyPr/>
          <a:lstStyle/>
          <a:p>
            <a:r>
              <a:rPr dirty="0"/>
              <a:t>Sodium bicarbonate</a:t>
            </a:r>
          </a:p>
          <a:p>
            <a:pPr marL="800100" lvl="1" indent="-342900">
              <a:spcBef>
                <a:spcPts val="700"/>
              </a:spcBef>
              <a:buFont typeface="Lucida Grande"/>
              <a:defRPr sz="2400"/>
            </a:pPr>
            <a:r>
              <a:rPr dirty="0"/>
              <a:t>Alkalinizing agent</a:t>
            </a:r>
          </a:p>
          <a:p>
            <a:pPr marL="800100" lvl="1" indent="-342900">
              <a:spcBef>
                <a:spcPts val="700"/>
              </a:spcBef>
              <a:buFont typeface="Lucida Grande"/>
              <a:defRPr sz="2400"/>
            </a:pPr>
            <a:r>
              <a:rPr dirty="0"/>
              <a:t>Administered by rapid IV push or added to IV fluids for intermittent or continuous infusion</a:t>
            </a:r>
          </a:p>
          <a:p>
            <a:pPr marL="800100" lvl="1" indent="-342900">
              <a:spcBef>
                <a:spcPts val="700"/>
              </a:spcBef>
              <a:buFont typeface="Lucida Grande"/>
              <a:defRPr sz="2400"/>
            </a:pPr>
            <a:r>
              <a:rPr dirty="0"/>
              <a:t>Excessive administration can cause: </a:t>
            </a:r>
          </a:p>
          <a:p>
            <a:pPr marL="1143000" lvl="2" indent="-228600">
              <a:spcBef>
                <a:spcPts val="600"/>
              </a:spcBef>
              <a:defRPr sz="2200"/>
            </a:pPr>
            <a:r>
              <a:rPr dirty="0"/>
              <a:t>Fluid volume overload, alkalosis, electrolyte abnormalities, cerebral and pulmonary edema</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6" name="Rectangle 6"/>
          <p:cNvSpPr txBox="1">
            <a:spLocks noGrp="1"/>
          </p:cNvSpPr>
          <p:nvPr>
            <p:ph type="title"/>
          </p:nvPr>
        </p:nvSpPr>
        <p:spPr>
          <a:prstGeom prst="rect">
            <a:avLst/>
          </a:prstGeom>
        </p:spPr>
        <p:txBody>
          <a:bodyPr/>
          <a:lstStyle>
            <a:lvl1pPr defTabSz="685800">
              <a:defRPr sz="3000"/>
            </a:lvl1pPr>
          </a:lstStyle>
          <a:p>
            <a:r>
              <a:rPr dirty="0"/>
              <a:t>Miscellaneous Medications Used in the Prehospital Setting</a:t>
            </a:r>
          </a:p>
        </p:txBody>
      </p:sp>
      <p:sp>
        <p:nvSpPr>
          <p:cNvPr id="1047" name="Rectangle 7"/>
          <p:cNvSpPr txBox="1">
            <a:spLocks noGrp="1"/>
          </p:cNvSpPr>
          <p:nvPr>
            <p:ph idx="1"/>
          </p:nvPr>
        </p:nvSpPr>
        <p:spPr>
          <a:prstGeom prst="rect">
            <a:avLst/>
          </a:prstGeom>
        </p:spPr>
        <p:txBody>
          <a:bodyPr/>
          <a:lstStyle/>
          <a:p>
            <a:r>
              <a:rPr dirty="0"/>
              <a:t>Thiamine</a:t>
            </a:r>
          </a:p>
          <a:p>
            <a:pPr marL="800100" lvl="1" indent="-342900">
              <a:spcBef>
                <a:spcPts val="700"/>
              </a:spcBef>
              <a:buFont typeface="Lucida Grande"/>
              <a:defRPr sz="2400"/>
            </a:pPr>
            <a:r>
              <a:rPr dirty="0"/>
              <a:t>Commercial medication preparation of </a:t>
            </a:r>
            <a:br>
              <a:rPr dirty="0"/>
            </a:br>
            <a:r>
              <a:rPr dirty="0"/>
              <a:t>vitamin B</a:t>
            </a:r>
            <a:r>
              <a:rPr baseline="-25000" dirty="0"/>
              <a:t>1</a:t>
            </a:r>
          </a:p>
          <a:p>
            <a:pPr marL="800100" lvl="1" indent="-342900">
              <a:spcBef>
                <a:spcPts val="700"/>
              </a:spcBef>
              <a:buFont typeface="Lucida Grande"/>
              <a:defRPr sz="2400"/>
            </a:pPr>
            <a:r>
              <a:rPr dirty="0"/>
              <a:t>Used to correct thiamine deficiency </a:t>
            </a:r>
          </a:p>
          <a:p>
            <a:pPr marL="800100" lvl="1" indent="-342900">
              <a:spcBef>
                <a:spcPts val="700"/>
              </a:spcBef>
              <a:buFont typeface="Lucida Grande"/>
              <a:defRPr sz="2400"/>
            </a:pPr>
            <a:r>
              <a:rPr dirty="0"/>
              <a:t>Usually administered by the IV route </a:t>
            </a:r>
          </a:p>
          <a:p>
            <a:pPr marL="800100" lvl="1" indent="-342900">
              <a:spcBef>
                <a:spcPts val="700"/>
              </a:spcBef>
              <a:buFont typeface="Lucida Grande"/>
              <a:defRPr sz="2400"/>
            </a:pPr>
            <a:r>
              <a:rPr dirty="0"/>
              <a:t>Unlikely toxic and adverse effects when therapeutic doses are administered</a:t>
            </a:r>
          </a:p>
        </p:txBody>
      </p:sp>
    </p:spTree>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design_template">
  <a:themeElements>
    <a:clrScheme name="design_template">
      <a:dk1>
        <a:srgbClr val="000000"/>
      </a:dk1>
      <a:lt1>
        <a:srgbClr val="FFFFFF"/>
      </a:lt1>
      <a:dk2>
        <a:srgbClr val="A7A7A7"/>
      </a:dk2>
      <a:lt2>
        <a:srgbClr val="535353"/>
      </a:lt2>
      <a:accent1>
        <a:srgbClr val="00CC99"/>
      </a:accent1>
      <a:accent2>
        <a:srgbClr val="3333CC"/>
      </a:accent2>
      <a:accent3>
        <a:srgbClr val="8F8F8F"/>
      </a:accent3>
      <a:accent4>
        <a:srgbClr val="707070"/>
      </a:accent4>
      <a:accent5>
        <a:srgbClr val="AAE2CA"/>
      </a:accent5>
      <a:accent6>
        <a:srgbClr val="2D2DB9"/>
      </a:accent6>
      <a:hlink>
        <a:srgbClr val="0000FF"/>
      </a:hlink>
      <a:folHlink>
        <a:srgbClr val="FF00FF"/>
      </a:folHlink>
    </a:clrScheme>
    <a:fontScheme name="design_template">
      <a:majorFont>
        <a:latin typeface="Helvetica"/>
        <a:ea typeface="Helvetica"/>
        <a:cs typeface="Helvetica"/>
      </a:majorFont>
      <a:minorFont>
        <a:latin typeface="Calibri"/>
        <a:ea typeface="Calibri"/>
        <a:cs typeface="Calibri"/>
      </a:minorFont>
    </a:fontScheme>
    <a:fmtScheme name="design_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Berlin</Template>
  <TotalTime>800</TotalTime>
  <Words>25274</Words>
  <Application>Microsoft Office PowerPoint</Application>
  <PresentationFormat>On-screen Show (4:3)</PresentationFormat>
  <Paragraphs>3130</Paragraphs>
  <Slides>209</Slides>
  <Notes>195</Notes>
  <HiddenSlides>13</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209</vt:i4>
      </vt:variant>
    </vt:vector>
  </HeadingPairs>
  <TitlesOfParts>
    <vt:vector size="216" baseType="lpstr">
      <vt:lpstr>Arial</vt:lpstr>
      <vt:lpstr>Calibri</vt:lpstr>
      <vt:lpstr>Franklin Gothic Book</vt:lpstr>
      <vt:lpstr>Franklin Gothic Medium</vt:lpstr>
      <vt:lpstr>Lucida Grande</vt:lpstr>
      <vt:lpstr>Times New Roman</vt:lpstr>
      <vt:lpstr>Berlin</vt:lpstr>
      <vt:lpstr>PowerPoint Presentation</vt:lpstr>
      <vt:lpstr>Please take a picture.</vt:lpstr>
      <vt:lpstr>Erica’s Lecture Key</vt:lpstr>
      <vt:lpstr>National EMS Education Standard Competencies</vt:lpstr>
      <vt:lpstr>National EMS Education Standard Competencies</vt:lpstr>
      <vt:lpstr>National EMS Education Standard Competencies</vt:lpstr>
      <vt:lpstr>National EMS Education Standard Competencies</vt:lpstr>
      <vt:lpstr>National EMS Education Standard Competencies</vt:lpstr>
      <vt:lpstr>What is an algorithm?</vt:lpstr>
      <vt:lpstr>Why?</vt:lpstr>
      <vt:lpstr>National EMS Education Standard Competencies</vt:lpstr>
      <vt:lpstr>Build your algorithm</vt:lpstr>
      <vt:lpstr>Pharmacokintetics</vt:lpstr>
      <vt:lpstr>Someday, you will make a mistake</vt:lpstr>
      <vt:lpstr>Why do we give medications?</vt:lpstr>
      <vt:lpstr>Introduction</vt:lpstr>
      <vt:lpstr>Introduction</vt:lpstr>
      <vt:lpstr>To Err is human…</vt:lpstr>
      <vt:lpstr>How can you minimize errors?</vt:lpstr>
      <vt:lpstr>“Don’t just do something, stand there.”</vt:lpstr>
      <vt:lpstr>Reducing Medication Errors</vt:lpstr>
      <vt:lpstr>Reducing Medication Errors</vt:lpstr>
      <vt:lpstr>Reducing Medication Errors</vt:lpstr>
      <vt:lpstr>Reducing Medication Errors</vt:lpstr>
      <vt:lpstr>You have chosen to be a hero.</vt:lpstr>
      <vt:lpstr>Historical Perspective on Medication Administration</vt:lpstr>
      <vt:lpstr>Historical Perspective on Medication Administration</vt:lpstr>
      <vt:lpstr>Medication and Drug Regulation</vt:lpstr>
      <vt:lpstr>Medication and Drug Regulation</vt:lpstr>
      <vt:lpstr>Controlled Substances Act of 1970</vt:lpstr>
      <vt:lpstr>Sources of Medication</vt:lpstr>
      <vt:lpstr>Sources of Medication</vt:lpstr>
      <vt:lpstr>Forms of Medication</vt:lpstr>
      <vt:lpstr>Medication Names</vt:lpstr>
      <vt:lpstr>Medication Names</vt:lpstr>
      <vt:lpstr>Medication Reference Sources</vt:lpstr>
      <vt:lpstr>Medication Reference Sources</vt:lpstr>
      <vt:lpstr>Medication Reference Sources</vt:lpstr>
      <vt:lpstr>Medication Reference Sources</vt:lpstr>
      <vt:lpstr>What does evidence-based medicine mean?</vt:lpstr>
      <vt:lpstr>AHA Classification</vt:lpstr>
      <vt:lpstr>Medication Storage</vt:lpstr>
      <vt:lpstr>Medication Storage</vt:lpstr>
      <vt:lpstr>Medication Security</vt:lpstr>
      <vt:lpstr>Medication Security</vt:lpstr>
      <vt:lpstr>Physiology of Pharmacology</vt:lpstr>
      <vt:lpstr>Physiology of Pharmacology</vt:lpstr>
      <vt:lpstr>Pharmacokintetics</vt:lpstr>
      <vt:lpstr>What is a signaling pathway?</vt:lpstr>
      <vt:lpstr>Principles of Pharmacodynamics</vt:lpstr>
      <vt:lpstr>Principles of Pharmacodynamics</vt:lpstr>
      <vt:lpstr>Principles of Pharmacodynamics</vt:lpstr>
      <vt:lpstr>Principles of Pharmacodynamics</vt:lpstr>
      <vt:lpstr>Principles of Pharmacodynamics</vt:lpstr>
      <vt:lpstr>Agonist Medications</vt:lpstr>
      <vt:lpstr>Agonist Medications</vt:lpstr>
      <vt:lpstr>Agonist Medications</vt:lpstr>
      <vt:lpstr>Agonist Medications</vt:lpstr>
      <vt:lpstr>Antagonist Medications</vt:lpstr>
      <vt:lpstr>Antagonist Medications</vt:lpstr>
      <vt:lpstr>Antagonist Medications</vt:lpstr>
      <vt:lpstr>Partial Agonist Chemicals</vt:lpstr>
      <vt:lpstr>Alternative Mechanisms of Drug Action</vt:lpstr>
      <vt:lpstr>Alternative Mechanisms of Drug Action</vt:lpstr>
      <vt:lpstr>Alternative Mechanisms of Drug Action</vt:lpstr>
      <vt:lpstr>Factors Affecting Response to Medications</vt:lpstr>
      <vt:lpstr>Factors Affecting Response to Medications</vt:lpstr>
      <vt:lpstr>Factors Affecting Response to Medications</vt:lpstr>
      <vt:lpstr>Factors Affecting Response to Medications</vt:lpstr>
      <vt:lpstr>Factors Affecting Response to Medications</vt:lpstr>
      <vt:lpstr>Factors Affecting Response to Medications</vt:lpstr>
      <vt:lpstr>Factors Affecting Response to Medications</vt:lpstr>
      <vt:lpstr>Factors Affecting Response to Medications</vt:lpstr>
      <vt:lpstr>Factors Affecting Response to Medications (1 of 2)</vt:lpstr>
      <vt:lpstr>Factors Affecting Response to Medications (2 of 2)</vt:lpstr>
      <vt:lpstr>Factors Affecting Response to Medications</vt:lpstr>
      <vt:lpstr>Types of Medication Responses</vt:lpstr>
      <vt:lpstr>Types of Medication Responses</vt:lpstr>
      <vt:lpstr>Types of Medication Responses</vt:lpstr>
      <vt:lpstr>Types of Medication Responses</vt:lpstr>
      <vt:lpstr>Types of Medication Responses</vt:lpstr>
      <vt:lpstr>Types of Medication Responses</vt:lpstr>
      <vt:lpstr>Types of Medication Responses</vt:lpstr>
      <vt:lpstr>Types of Medication Responses</vt:lpstr>
      <vt:lpstr>Types of Medication Responses</vt:lpstr>
      <vt:lpstr>Types of Medication Responses</vt:lpstr>
      <vt:lpstr>Types of Medication Responses</vt:lpstr>
      <vt:lpstr>Principles of Pharmacokinetics</vt:lpstr>
      <vt:lpstr>Principles of Pharmacokinetics</vt:lpstr>
      <vt:lpstr>Routes of Medication Administration</vt:lpstr>
      <vt:lpstr>Routes of administration</vt:lpstr>
      <vt:lpstr>Routes of Medication Administration</vt:lpstr>
      <vt:lpstr>Routes of Medication Administration</vt:lpstr>
      <vt:lpstr>Routes of Medication Administration</vt:lpstr>
      <vt:lpstr>Routes of Medication Administration</vt:lpstr>
      <vt:lpstr>Routes of Medication Administration</vt:lpstr>
      <vt:lpstr>Routes of Medication Administration</vt:lpstr>
      <vt:lpstr>Routes of Medication Administration</vt:lpstr>
      <vt:lpstr>Routes of Medication Administration</vt:lpstr>
      <vt:lpstr>Routes of Medication Administration</vt:lpstr>
      <vt:lpstr>Routes of Medication Administration</vt:lpstr>
      <vt:lpstr>Routes of Medication Administration</vt:lpstr>
      <vt:lpstr>Routes of Medication Administration</vt:lpstr>
      <vt:lpstr>Routes of Medication Administration</vt:lpstr>
      <vt:lpstr>PowerPoint Presentation</vt:lpstr>
      <vt:lpstr>Distribution of Medication</vt:lpstr>
      <vt:lpstr>Distribution of Medication</vt:lpstr>
      <vt:lpstr>Distribution of Medication</vt:lpstr>
      <vt:lpstr>Distribution of Medication</vt:lpstr>
      <vt:lpstr>Distribution of Medication</vt:lpstr>
      <vt:lpstr>Distribution of Medication</vt:lpstr>
      <vt:lpstr>Distribution of Medication</vt:lpstr>
      <vt:lpstr>Volume of Distribution</vt:lpstr>
      <vt:lpstr>Medication Metabolism</vt:lpstr>
      <vt:lpstr>Medication Metabolism</vt:lpstr>
      <vt:lpstr>Medication Metabolism</vt:lpstr>
      <vt:lpstr>Medication Elimination</vt:lpstr>
      <vt:lpstr>Medication Elimination</vt:lpstr>
      <vt:lpstr>Pharmacokintetics</vt:lpstr>
      <vt:lpstr>Erica’s summary</vt:lpstr>
      <vt:lpstr>Thank you!</vt:lpstr>
      <vt:lpstr>Medication Elimination</vt:lpstr>
      <vt:lpstr>Drugs That Act on the Sympathetic Nervous System</vt:lpstr>
      <vt:lpstr>Drugs That Act on the Sympathetic Nervous System</vt:lpstr>
      <vt:lpstr>Drugs That Act on the Sympathetic Nervous System</vt:lpstr>
      <vt:lpstr>Drugs That Act on the Sympathetic Nervous System</vt:lpstr>
      <vt:lpstr>Drugs That Act on the Sympathetic Nervous System</vt:lpstr>
      <vt:lpstr>Drugs That Act on the Sympathetic Nervous System</vt:lpstr>
      <vt:lpstr>Drugs That Act on the Sympathetic Nervous System</vt:lpstr>
      <vt:lpstr>Medications Used in Airway Management</vt:lpstr>
      <vt:lpstr>Medications Used in Airway Management</vt:lpstr>
      <vt:lpstr>Medications Used in Airway Management</vt:lpstr>
      <vt:lpstr>Medications Used in Airway Management</vt:lpstr>
      <vt:lpstr>Medications Used in Airway Management</vt:lpstr>
      <vt:lpstr>Medications Used in Airway Management</vt:lpstr>
      <vt:lpstr>Medications Used in Airway Management</vt:lpstr>
      <vt:lpstr>Medications Used in Airway Management</vt:lpstr>
      <vt:lpstr>Medications Used in Airway Management</vt:lpstr>
      <vt:lpstr>Medications Used in Respiratory Management</vt:lpstr>
      <vt:lpstr>Medications Used in Respiratory Management</vt:lpstr>
      <vt:lpstr>Medications Used in Respiratory Management</vt:lpstr>
      <vt:lpstr>Medications Used in Respiratory Management</vt:lpstr>
      <vt:lpstr>Medications Used in Respiratory Management</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Medications Affecting the Cardiovascular System</vt:lpstr>
      <vt:lpstr>Blood Products and Medication Affecting the Blood</vt:lpstr>
      <vt:lpstr>Blood Products and Medication Affecting the Blood</vt:lpstr>
      <vt:lpstr>Blood Products and Medication Affecting the Blood</vt:lpstr>
      <vt:lpstr>Blood Products and Medication Affecting the Blood</vt:lpstr>
      <vt:lpstr>Blood Products and Medication Affecting the Blood</vt:lpstr>
      <vt:lpstr>Blood Products and Medication Affecting the Blood</vt:lpstr>
      <vt:lpstr>Blood Products and Medication Affecting the Blood</vt:lpstr>
      <vt:lpstr>Blood Products and Medication Affecting the Blood</vt:lpstr>
      <vt:lpstr>Medications That Alter Blood Performance</vt:lpstr>
      <vt:lpstr>Medications That Alter Blood Performance</vt:lpstr>
      <vt:lpstr>Medications That Alter Blood Performance</vt:lpstr>
      <vt:lpstr>Medications That Alter Blood Performance</vt:lpstr>
      <vt:lpstr>Medications That Alter Blood Performance</vt:lpstr>
      <vt:lpstr>Medications That Alter Blood Performance</vt:lpstr>
      <vt:lpstr>Medications Used for Neurologic Conditions</vt:lpstr>
      <vt:lpstr>Medications Used for Neurologic Conditions</vt:lpstr>
      <vt:lpstr>Medications Used for Neurologic Conditions</vt:lpstr>
      <vt:lpstr>Medications Used for Neurologic Conditions</vt:lpstr>
      <vt:lpstr>Medications Affecting the Gastrointestinal System</vt:lpstr>
      <vt:lpstr>Medications Affecting the Gastrointestinal System</vt:lpstr>
      <vt:lpstr>Medications Affecting the Gastrointestinal System</vt:lpstr>
      <vt:lpstr>Medications Affecting the Gastrointestinal System</vt:lpstr>
      <vt:lpstr>Miscellaneous Medications Used in the Prehospital Setting</vt:lpstr>
      <vt:lpstr>Miscellaneous Medications Used in the Prehospital Setting</vt:lpstr>
      <vt:lpstr>Miscellaneous Medications Used in the Prehospital Setting</vt:lpstr>
      <vt:lpstr>Miscellaneous Medications Used in the Prehospital Setting</vt:lpstr>
      <vt:lpstr>Miscellaneous Medications Used in the Prehospital Setting</vt:lpstr>
      <vt:lpstr>Miscellaneous Medications Used in the Prehospital Setting</vt:lpstr>
      <vt:lpstr>Miscellaneous Medications Used in the Prehospital Setting</vt:lpstr>
      <vt:lpstr>Miscellaneous Medications Used in the Prehospital Setting</vt:lpstr>
      <vt:lpstr>Miscellaneous Medications Used in the Prehospital Setting</vt:lpstr>
      <vt:lpstr>Miscellaneous Medications Used in the Prehospital Setting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Erica Warkus</cp:lastModifiedBy>
  <cp:revision>5</cp:revision>
  <dcterms:modified xsi:type="dcterms:W3CDTF">2022-05-02T13:45:28Z</dcterms:modified>
</cp:coreProperties>
</file>